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450" r:id="rId4"/>
    <p:sldId id="444" r:id="rId5"/>
    <p:sldId id="445" r:id="rId6"/>
    <p:sldId id="448" r:id="rId7"/>
    <p:sldId id="449" r:id="rId8"/>
    <p:sldId id="401" r:id="rId9"/>
    <p:sldId id="399" r:id="rId10"/>
    <p:sldId id="453" r:id="rId11"/>
    <p:sldId id="406" r:id="rId12"/>
    <p:sldId id="433" r:id="rId13"/>
    <p:sldId id="455" r:id="rId14"/>
    <p:sldId id="434" r:id="rId15"/>
    <p:sldId id="393" r:id="rId16"/>
    <p:sldId id="427" r:id="rId17"/>
    <p:sldId id="416" r:id="rId18"/>
    <p:sldId id="417" r:id="rId19"/>
    <p:sldId id="430" r:id="rId20"/>
    <p:sldId id="458" r:id="rId21"/>
    <p:sldId id="459" r:id="rId22"/>
    <p:sldId id="462" r:id="rId23"/>
    <p:sldId id="461" r:id="rId24"/>
    <p:sldId id="431" r:id="rId25"/>
    <p:sldId id="451" r:id="rId26"/>
    <p:sldId id="421" r:id="rId27"/>
    <p:sldId id="398" r:id="rId28"/>
  </p:sldIdLst>
  <p:sldSz cx="9144000" cy="6858000" type="screen4x3"/>
  <p:notesSz cx="6805613" cy="9944100"/>
  <p:embeddedFontLst>
    <p:embeddedFont>
      <p:font typeface="Comic Sans MS" pitchFamily="66" charset="0"/>
      <p:regular r:id="rId31"/>
      <p:bold r:id="rId32"/>
    </p:embeddedFont>
    <p:embeddedFont>
      <p:font typeface="ＭＳ Ｐゴシック" pitchFamily="34" charset="-128"/>
      <p:regular r:id="rId33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6600"/>
    <a:srgbClr val="660066"/>
    <a:srgbClr val="FF9933"/>
    <a:srgbClr val="FFFF99"/>
    <a:srgbClr val="FFCC66"/>
    <a:srgbClr val="003366"/>
    <a:srgbClr val="FFFFCC"/>
    <a:srgbClr val="CCCCFF"/>
    <a:srgbClr val="339966"/>
    <a:srgbClr val="99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2" autoAdjust="0"/>
    <p:restoredTop sz="86864" autoAdjust="0"/>
  </p:normalViewPr>
  <p:slideViewPr>
    <p:cSldViewPr snapToGrid="0">
      <p:cViewPr>
        <p:scale>
          <a:sx n="90" d="100"/>
          <a:sy n="90" d="100"/>
        </p:scale>
        <p:origin x="-1363" y="-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-2054" y="82"/>
      </p:cViewPr>
      <p:guideLst>
        <p:guide orient="horz" pos="3132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246933-D2A1-42D3-AFCD-5C5468CBAB42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F9F94A9B-DCCD-4BEB-9CD3-832D0520F8BF}">
      <dgm:prSet phldrT="[Texte]" custT="1"/>
      <dgm:spPr/>
      <dgm:t>
        <a:bodyPr/>
        <a:lstStyle/>
        <a:p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br>
            <a:rPr lang="fr-FR" sz="1200" b="0" dirty="0" smtClean="0">
              <a:solidFill>
                <a:schemeClr val="bg2">
                  <a:lumMod val="75000"/>
                </a:schemeClr>
              </a:solidFill>
            </a:rPr>
          </a:br>
          <a:r>
            <a:rPr lang="fr-FR" sz="1200" b="0" dirty="0" err="1" smtClean="0">
              <a:solidFill>
                <a:srgbClr val="C00000"/>
              </a:solidFill>
            </a:rPr>
            <a:t>device</a:t>
          </a:r>
          <a:r>
            <a:rPr lang="fr-FR" sz="1200" b="0" dirty="0" smtClean="0">
              <a:solidFill>
                <a:srgbClr val="C00000"/>
              </a:solidFill>
            </a:rPr>
            <a:t> type 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« DT1»</a:t>
          </a:r>
          <a:endParaRPr lang="fr-FR" sz="1200" b="0" dirty="0">
            <a:solidFill>
              <a:schemeClr val="bg2">
                <a:lumMod val="75000"/>
              </a:schemeClr>
            </a:solidFill>
          </a:endParaRPr>
        </a:p>
      </dgm:t>
    </dgm:pt>
    <dgm:pt modelId="{F6825B23-8AEF-4858-A1FA-4DAB39B495B0}" type="parTrans" cxnId="{8E3550A7-0ED2-46CD-A382-78D4F5518952}">
      <dgm:prSet/>
      <dgm:spPr/>
      <dgm:t>
        <a:bodyPr/>
        <a:lstStyle/>
        <a:p>
          <a:endParaRPr lang="fr-FR"/>
        </a:p>
      </dgm:t>
    </dgm:pt>
    <dgm:pt modelId="{24B8BF8D-0ED4-424F-8783-0FB342830CA8}" type="sibTrans" cxnId="{8E3550A7-0ED2-46CD-A382-78D4F5518952}">
      <dgm:prSet/>
      <dgm:spPr/>
      <dgm:t>
        <a:bodyPr/>
        <a:lstStyle/>
        <a:p>
          <a:endParaRPr lang="fr-FR"/>
        </a:p>
      </dgm:t>
    </dgm:pt>
    <dgm:pt modelId="{9205D349-1D32-45B6-8D01-9D3E3B95B33E}">
      <dgm:prSet phldrT="[Texte]" custT="1"/>
      <dgm:spPr/>
      <dgm:t>
        <a:bodyPr/>
        <a:lstStyle/>
        <a:p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Generate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dirty="0" smtClean="0">
              <a:solidFill>
                <a:srgbClr val="C00000"/>
              </a:solidFill>
            </a:rPr>
            <a:t>module </a:t>
          </a:r>
          <a:r>
            <a:rPr lang="fr-FR" sz="1200" b="0" dirty="0" err="1" smtClean="0">
              <a:solidFill>
                <a:srgbClr val="C00000"/>
              </a:solidFill>
            </a:rPr>
            <a:t>App</a:t>
          </a:r>
          <a:r>
            <a:rPr lang="fr-FR" sz="1200" b="0" dirty="0" smtClean="0">
              <a:solidFill>
                <a:srgbClr val="C00000"/>
              </a:solidFill>
            </a:rPr>
            <a:t> 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for « DT1 »</a:t>
          </a:r>
        </a:p>
      </dgm:t>
    </dgm:pt>
    <dgm:pt modelId="{ADB29E44-155C-41B5-8559-237C075EFA22}" type="parTrans" cxnId="{FF7784D0-0AEE-41CB-A271-F87F10237CDC}">
      <dgm:prSet/>
      <dgm:spPr/>
      <dgm:t>
        <a:bodyPr/>
        <a:lstStyle/>
        <a:p>
          <a:endParaRPr lang="fr-FR"/>
        </a:p>
      </dgm:t>
    </dgm:pt>
    <dgm:pt modelId="{1F233F59-7A67-4F07-B9F1-55E4055A36FD}" type="sibTrans" cxnId="{FF7784D0-0AEE-41CB-A271-F87F10237CDC}">
      <dgm:prSet/>
      <dgm:spPr/>
      <dgm:t>
        <a:bodyPr/>
        <a:lstStyle/>
        <a:p>
          <a:endParaRPr lang="fr-FR"/>
        </a:p>
      </dgm:t>
    </dgm:pt>
    <dgm:pt modelId="{4A91585D-1011-4038-B5F9-55BFC64FB158}">
      <dgm:prSet phldrT="[Texte]" custT="1"/>
      <dgm:spPr/>
      <dgm:t>
        <a:bodyPr/>
        <a:lstStyle/>
        <a:p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dirty="0" err="1" smtClean="0">
              <a:solidFill>
                <a:srgbClr val="C00000"/>
              </a:solidFill>
            </a:rPr>
            <a:t>device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« D1» of type «  DT1 »</a:t>
          </a:r>
        </a:p>
      </dgm:t>
    </dgm:pt>
    <dgm:pt modelId="{48C32846-33A4-4D41-82A4-F13EA8D7A87D}" type="parTrans" cxnId="{BABCB115-91D4-4170-B903-2F958F6ADC1B}">
      <dgm:prSet/>
      <dgm:spPr/>
      <dgm:t>
        <a:bodyPr/>
        <a:lstStyle/>
        <a:p>
          <a:endParaRPr lang="fr-FR"/>
        </a:p>
      </dgm:t>
    </dgm:pt>
    <dgm:pt modelId="{334BFC25-4790-4BDA-A4AA-E3FE571F1CA1}" type="sibTrans" cxnId="{BABCB115-91D4-4170-B903-2F958F6ADC1B}">
      <dgm:prSet/>
      <dgm:spPr/>
      <dgm:t>
        <a:bodyPr/>
        <a:lstStyle/>
        <a:p>
          <a:endParaRPr lang="fr-FR"/>
        </a:p>
      </dgm:t>
    </dgm:pt>
    <dgm:pt modelId="{0A7569E5-6FFE-4A40-82D4-37895F08330A}">
      <dgm:prSet phldrT="[Texte]" custT="1"/>
      <dgm:spPr/>
      <dgm:t>
        <a:bodyPr/>
        <a:lstStyle/>
        <a:p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Enter </a:t>
          </a:r>
          <a:r>
            <a:rPr lang="fr-FR" sz="1200" b="0" dirty="0" smtClean="0">
              <a:solidFill>
                <a:srgbClr val="C00000"/>
              </a:solidFill>
            </a:rPr>
            <a:t>values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for D1</a:t>
          </a:r>
        </a:p>
      </dgm:t>
    </dgm:pt>
    <dgm:pt modelId="{BA45754E-48F4-45A7-863B-D81850E7738B}" type="parTrans" cxnId="{6778BDC9-4B12-40AC-B301-CF5DB29D0FA7}">
      <dgm:prSet/>
      <dgm:spPr/>
      <dgm:t>
        <a:bodyPr/>
        <a:lstStyle/>
        <a:p>
          <a:endParaRPr lang="fr-FR"/>
        </a:p>
      </dgm:t>
    </dgm:pt>
    <dgm:pt modelId="{03F5D333-4B42-4E5C-859C-454EB6D03F38}" type="sibTrans" cxnId="{6778BDC9-4B12-40AC-B301-CF5DB29D0FA7}">
      <dgm:prSet/>
      <dgm:spPr/>
      <dgm:t>
        <a:bodyPr/>
        <a:lstStyle/>
        <a:p>
          <a:endParaRPr lang="fr-FR"/>
        </a:p>
      </dgm:t>
    </dgm:pt>
    <dgm:pt modelId="{F5ECAA1C-2A05-41E0-AE84-8FE91D53DF2E}">
      <dgm:prSet phldrT="[Texte]" custT="1"/>
      <dgm:spPr/>
      <dgm:t>
        <a:bodyPr/>
        <a:lstStyle/>
        <a:p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Generate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dirty="0" smtClean="0">
              <a:solidFill>
                <a:srgbClr val="C00000"/>
              </a:solidFill>
            </a:rPr>
            <a:t>IOC</a:t>
          </a:r>
          <a:r>
            <a:rPr lang="fr-FR" sz="1200" b="0" dirty="0" smtClean="0">
              <a:solidFill>
                <a:srgbClr val="CC6600"/>
              </a:solidFill>
            </a:rPr>
            <a:t> </a:t>
          </a:r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hosting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« D1 »</a:t>
          </a:r>
        </a:p>
      </dgm:t>
    </dgm:pt>
    <dgm:pt modelId="{AE1767CE-D1D9-43B1-8093-3CDC709D8E1C}" type="parTrans" cxnId="{7A3EEEB8-D442-4839-879E-5B53BA3A88BD}">
      <dgm:prSet/>
      <dgm:spPr/>
      <dgm:t>
        <a:bodyPr/>
        <a:lstStyle/>
        <a:p>
          <a:endParaRPr lang="fr-FR"/>
        </a:p>
      </dgm:t>
    </dgm:pt>
    <dgm:pt modelId="{8E54D069-F829-4D89-988F-32E0F0AC33F2}" type="sibTrans" cxnId="{7A3EEEB8-D442-4839-879E-5B53BA3A88BD}">
      <dgm:prSet/>
      <dgm:spPr/>
      <dgm:t>
        <a:bodyPr/>
        <a:lstStyle/>
        <a:p>
          <a:endParaRPr lang="fr-FR"/>
        </a:p>
      </dgm:t>
    </dgm:pt>
    <dgm:pt modelId="{F9193451-0753-4A8B-93A4-59216C594C05}">
      <dgm:prSet/>
      <dgm:spPr/>
      <dgm:t>
        <a:bodyPr/>
        <a:lstStyle/>
        <a:p>
          <a:endParaRPr lang="fr-FR" dirty="0"/>
        </a:p>
      </dgm:t>
    </dgm:pt>
    <dgm:pt modelId="{624A4384-5512-4921-8093-98CF4711A11C}" type="parTrans" cxnId="{10EC5741-4CCA-4288-9E95-EB7B08CC7899}">
      <dgm:prSet/>
      <dgm:spPr/>
      <dgm:t>
        <a:bodyPr/>
        <a:lstStyle/>
        <a:p>
          <a:endParaRPr lang="fr-FR"/>
        </a:p>
      </dgm:t>
    </dgm:pt>
    <dgm:pt modelId="{8EE80449-75C2-4795-974F-46F9A2AA8765}" type="sibTrans" cxnId="{10EC5741-4CCA-4288-9E95-EB7B08CC7899}">
      <dgm:prSet/>
      <dgm:spPr/>
      <dgm:t>
        <a:bodyPr/>
        <a:lstStyle/>
        <a:p>
          <a:endParaRPr lang="fr-FR"/>
        </a:p>
      </dgm:t>
    </dgm:pt>
    <dgm:pt modelId="{1BBAE0CD-0F9B-4F29-BE2D-0E37266DAED6}" type="pres">
      <dgm:prSet presAssocID="{E9246933-D2A1-42D3-AFCD-5C5468CBAB42}" presName="Name0" presStyleCnt="0">
        <dgm:presLayoutVars>
          <dgm:dir/>
          <dgm:animLvl val="lvl"/>
          <dgm:resizeHandles val="exact"/>
        </dgm:presLayoutVars>
      </dgm:prSet>
      <dgm:spPr/>
    </dgm:pt>
    <dgm:pt modelId="{47AF94E7-B8FB-44DB-B78D-CF1E1416EF87}" type="pres">
      <dgm:prSet presAssocID="{F9F94A9B-DCCD-4BEB-9CD3-832D0520F8BF}" presName="composite" presStyleCnt="0"/>
      <dgm:spPr/>
    </dgm:pt>
    <dgm:pt modelId="{2425C0AB-EDBA-4FAA-8E5E-6EB95651CA16}" type="pres">
      <dgm:prSet presAssocID="{F9F94A9B-DCCD-4BEB-9CD3-832D0520F8BF}" presName="parTx" presStyleLbl="node1" presStyleIdx="0" presStyleCnt="5" custScaleX="105232" custLinFactNeighborX="530" custLinFactNeighborY="-29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86C259-5950-4616-B478-09BC8F324B82}" type="pres">
      <dgm:prSet presAssocID="{F9F94A9B-DCCD-4BEB-9CD3-832D0520F8BF}" presName="desTx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9366E6-C0D9-4624-8181-66068D05C3E4}" type="pres">
      <dgm:prSet presAssocID="{24B8BF8D-0ED4-424F-8783-0FB342830CA8}" presName="space" presStyleCnt="0"/>
      <dgm:spPr/>
    </dgm:pt>
    <dgm:pt modelId="{56493210-091E-40C1-AF7E-50E7B369A25A}" type="pres">
      <dgm:prSet presAssocID="{9205D349-1D32-45B6-8D01-9D3E3B95B33E}" presName="composite" presStyleCnt="0"/>
      <dgm:spPr/>
    </dgm:pt>
    <dgm:pt modelId="{716C8F2B-9B70-497F-8951-34DA5BCFC7E0}" type="pres">
      <dgm:prSet presAssocID="{9205D349-1D32-45B6-8D01-9D3E3B95B33E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0E4412-AC09-4F75-802A-1ED161580F42}" type="pres">
      <dgm:prSet presAssocID="{9205D349-1D32-45B6-8D01-9D3E3B95B33E}" presName="desTx" presStyleLbl="revTx" presStyleIdx="0" presStyleCnt="1">
        <dgm:presLayoutVars>
          <dgm:bulletEnabled val="1"/>
        </dgm:presLayoutVars>
      </dgm:prSet>
      <dgm:spPr/>
    </dgm:pt>
    <dgm:pt modelId="{99DB8AB0-40E9-4A46-A143-7560DD8C81BA}" type="pres">
      <dgm:prSet presAssocID="{1F233F59-7A67-4F07-B9F1-55E4055A36FD}" presName="space" presStyleCnt="0"/>
      <dgm:spPr/>
    </dgm:pt>
    <dgm:pt modelId="{E9B09555-8FB3-489D-AFF5-24AA6651DAC6}" type="pres">
      <dgm:prSet presAssocID="{4A91585D-1011-4038-B5F9-55BFC64FB158}" presName="composite" presStyleCnt="0"/>
      <dgm:spPr/>
    </dgm:pt>
    <dgm:pt modelId="{D1E9EB4E-8C5F-4A05-9D55-872EFA7FA12F}" type="pres">
      <dgm:prSet presAssocID="{4A91585D-1011-4038-B5F9-55BFC64FB158}" presName="parTx" presStyleLbl="node1" presStyleIdx="2" presStyleCnt="5" custLinFactNeighborX="-2051" custLinFactNeighborY="-6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BC5F6-98DB-46E4-B9BF-E3FD7B55EBCE}" type="pres">
      <dgm:prSet presAssocID="{4A91585D-1011-4038-B5F9-55BFC64FB158}" presName="desTx" presStyleLbl="revTx" presStyleIdx="0" presStyleCnt="1">
        <dgm:presLayoutVars>
          <dgm:bulletEnabled val="1"/>
        </dgm:presLayoutVars>
      </dgm:prSet>
      <dgm:spPr/>
    </dgm:pt>
    <dgm:pt modelId="{82EE6426-AECC-42B6-9B22-5796E5372361}" type="pres">
      <dgm:prSet presAssocID="{334BFC25-4790-4BDA-A4AA-E3FE571F1CA1}" presName="space" presStyleCnt="0"/>
      <dgm:spPr/>
    </dgm:pt>
    <dgm:pt modelId="{6C1A2A9E-4E3F-433F-9BDE-EA7398698A53}" type="pres">
      <dgm:prSet presAssocID="{0A7569E5-6FFE-4A40-82D4-37895F08330A}" presName="composite" presStyleCnt="0"/>
      <dgm:spPr/>
    </dgm:pt>
    <dgm:pt modelId="{92DC30B0-69E5-48D0-B293-419D1BD0659C}" type="pres">
      <dgm:prSet presAssocID="{0A7569E5-6FFE-4A40-82D4-37895F08330A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A6CAF5-0A36-40BD-8ECB-EAB7798941CC}" type="pres">
      <dgm:prSet presAssocID="{0A7569E5-6FFE-4A40-82D4-37895F08330A}" presName="desTx" presStyleLbl="revTx" presStyleIdx="0" presStyleCnt="1">
        <dgm:presLayoutVars>
          <dgm:bulletEnabled val="1"/>
        </dgm:presLayoutVars>
      </dgm:prSet>
      <dgm:spPr/>
    </dgm:pt>
    <dgm:pt modelId="{854613BF-0DF9-4E2D-A655-354CC2FCB43D}" type="pres">
      <dgm:prSet presAssocID="{03F5D333-4B42-4E5C-859C-454EB6D03F38}" presName="space" presStyleCnt="0"/>
      <dgm:spPr/>
    </dgm:pt>
    <dgm:pt modelId="{DCF77C0A-5EB2-433D-840E-58F97A1F7080}" type="pres">
      <dgm:prSet presAssocID="{F5ECAA1C-2A05-41E0-AE84-8FE91D53DF2E}" presName="composite" presStyleCnt="0"/>
      <dgm:spPr/>
    </dgm:pt>
    <dgm:pt modelId="{206DDA5C-BA7F-483E-813B-6A702F21E943}" type="pres">
      <dgm:prSet presAssocID="{F5ECAA1C-2A05-41E0-AE84-8FE91D53DF2E}" presName="par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D51990-BD6A-465A-A4D7-AF01A05808D9}" type="pres">
      <dgm:prSet presAssocID="{F5ECAA1C-2A05-41E0-AE84-8FE91D53DF2E}" presName="desTx" presStyleLbl="revTx" presStyleIdx="0" presStyleCnt="1">
        <dgm:presLayoutVars>
          <dgm:bulletEnabled val="1"/>
        </dgm:presLayoutVars>
      </dgm:prSet>
      <dgm:spPr/>
    </dgm:pt>
  </dgm:ptLst>
  <dgm:cxnLst>
    <dgm:cxn modelId="{FF7784D0-0AEE-41CB-A271-F87F10237CDC}" srcId="{E9246933-D2A1-42D3-AFCD-5C5468CBAB42}" destId="{9205D349-1D32-45B6-8D01-9D3E3B95B33E}" srcOrd="1" destOrd="0" parTransId="{ADB29E44-155C-41B5-8559-237C075EFA22}" sibTransId="{1F233F59-7A67-4F07-B9F1-55E4055A36FD}"/>
    <dgm:cxn modelId="{95A5F11D-9834-491D-AEB7-557E3CF300CD}" type="presOf" srcId="{F9193451-0753-4A8B-93A4-59216C594C05}" destId="{C586C259-5950-4616-B478-09BC8F324B82}" srcOrd="0" destOrd="0" presId="urn:microsoft.com/office/officeart/2005/8/layout/chevron1"/>
    <dgm:cxn modelId="{0E9B0CE8-6D84-4C36-BF9F-AA450118C466}" type="presOf" srcId="{F9F94A9B-DCCD-4BEB-9CD3-832D0520F8BF}" destId="{2425C0AB-EDBA-4FAA-8E5E-6EB95651CA16}" srcOrd="0" destOrd="0" presId="urn:microsoft.com/office/officeart/2005/8/layout/chevron1"/>
    <dgm:cxn modelId="{8E3550A7-0ED2-46CD-A382-78D4F5518952}" srcId="{E9246933-D2A1-42D3-AFCD-5C5468CBAB42}" destId="{F9F94A9B-DCCD-4BEB-9CD3-832D0520F8BF}" srcOrd="0" destOrd="0" parTransId="{F6825B23-8AEF-4858-A1FA-4DAB39B495B0}" sibTransId="{24B8BF8D-0ED4-424F-8783-0FB342830CA8}"/>
    <dgm:cxn modelId="{7A3EEEB8-D442-4839-879E-5B53BA3A88BD}" srcId="{E9246933-D2A1-42D3-AFCD-5C5468CBAB42}" destId="{F5ECAA1C-2A05-41E0-AE84-8FE91D53DF2E}" srcOrd="4" destOrd="0" parTransId="{AE1767CE-D1D9-43B1-8093-3CDC709D8E1C}" sibTransId="{8E54D069-F829-4D89-988F-32E0F0AC33F2}"/>
    <dgm:cxn modelId="{1117A72E-4EBA-4197-9822-F9845083BF64}" type="presOf" srcId="{E9246933-D2A1-42D3-AFCD-5C5468CBAB42}" destId="{1BBAE0CD-0F9B-4F29-BE2D-0E37266DAED6}" srcOrd="0" destOrd="0" presId="urn:microsoft.com/office/officeart/2005/8/layout/chevron1"/>
    <dgm:cxn modelId="{16535642-2929-4444-B872-6FA47EEDB762}" type="presOf" srcId="{9205D349-1D32-45B6-8D01-9D3E3B95B33E}" destId="{716C8F2B-9B70-497F-8951-34DA5BCFC7E0}" srcOrd="0" destOrd="0" presId="urn:microsoft.com/office/officeart/2005/8/layout/chevron1"/>
    <dgm:cxn modelId="{10EC5741-4CCA-4288-9E95-EB7B08CC7899}" srcId="{F9F94A9B-DCCD-4BEB-9CD3-832D0520F8BF}" destId="{F9193451-0753-4A8B-93A4-59216C594C05}" srcOrd="0" destOrd="0" parTransId="{624A4384-5512-4921-8093-98CF4711A11C}" sibTransId="{8EE80449-75C2-4795-974F-46F9A2AA8765}"/>
    <dgm:cxn modelId="{D0937A35-88F3-453C-9453-62E35AFA0F67}" type="presOf" srcId="{0A7569E5-6FFE-4A40-82D4-37895F08330A}" destId="{92DC30B0-69E5-48D0-B293-419D1BD0659C}" srcOrd="0" destOrd="0" presId="urn:microsoft.com/office/officeart/2005/8/layout/chevron1"/>
    <dgm:cxn modelId="{4918FF18-BF81-43A1-927E-626B4F82D8D0}" type="presOf" srcId="{F5ECAA1C-2A05-41E0-AE84-8FE91D53DF2E}" destId="{206DDA5C-BA7F-483E-813B-6A702F21E943}" srcOrd="0" destOrd="0" presId="urn:microsoft.com/office/officeart/2005/8/layout/chevron1"/>
    <dgm:cxn modelId="{BABCB115-91D4-4170-B903-2F958F6ADC1B}" srcId="{E9246933-D2A1-42D3-AFCD-5C5468CBAB42}" destId="{4A91585D-1011-4038-B5F9-55BFC64FB158}" srcOrd="2" destOrd="0" parTransId="{48C32846-33A4-4D41-82A4-F13EA8D7A87D}" sibTransId="{334BFC25-4790-4BDA-A4AA-E3FE571F1CA1}"/>
    <dgm:cxn modelId="{D1002EA7-481C-449F-8DD8-BB7825B38312}" type="presOf" srcId="{4A91585D-1011-4038-B5F9-55BFC64FB158}" destId="{D1E9EB4E-8C5F-4A05-9D55-872EFA7FA12F}" srcOrd="0" destOrd="0" presId="urn:microsoft.com/office/officeart/2005/8/layout/chevron1"/>
    <dgm:cxn modelId="{6778BDC9-4B12-40AC-B301-CF5DB29D0FA7}" srcId="{E9246933-D2A1-42D3-AFCD-5C5468CBAB42}" destId="{0A7569E5-6FFE-4A40-82D4-37895F08330A}" srcOrd="3" destOrd="0" parTransId="{BA45754E-48F4-45A7-863B-D81850E7738B}" sibTransId="{03F5D333-4B42-4E5C-859C-454EB6D03F38}"/>
    <dgm:cxn modelId="{7C7E15D6-8B69-444B-9C97-F99F1E028237}" type="presParOf" srcId="{1BBAE0CD-0F9B-4F29-BE2D-0E37266DAED6}" destId="{47AF94E7-B8FB-44DB-B78D-CF1E1416EF87}" srcOrd="0" destOrd="0" presId="urn:microsoft.com/office/officeart/2005/8/layout/chevron1"/>
    <dgm:cxn modelId="{3A066163-A7F7-4BFE-82EB-A627C55607FC}" type="presParOf" srcId="{47AF94E7-B8FB-44DB-B78D-CF1E1416EF87}" destId="{2425C0AB-EDBA-4FAA-8E5E-6EB95651CA16}" srcOrd="0" destOrd="0" presId="urn:microsoft.com/office/officeart/2005/8/layout/chevron1"/>
    <dgm:cxn modelId="{FD194848-9D1E-473D-B149-331CEFA3F39B}" type="presParOf" srcId="{47AF94E7-B8FB-44DB-B78D-CF1E1416EF87}" destId="{C586C259-5950-4616-B478-09BC8F324B82}" srcOrd="1" destOrd="0" presId="urn:microsoft.com/office/officeart/2005/8/layout/chevron1"/>
    <dgm:cxn modelId="{97B6522D-A36A-4D0C-ABFF-BFBD4789AE05}" type="presParOf" srcId="{1BBAE0CD-0F9B-4F29-BE2D-0E37266DAED6}" destId="{379366E6-C0D9-4624-8181-66068D05C3E4}" srcOrd="1" destOrd="0" presId="urn:microsoft.com/office/officeart/2005/8/layout/chevron1"/>
    <dgm:cxn modelId="{1C8C7091-7DD0-4FF7-8BB7-D557B7AD37F5}" type="presParOf" srcId="{1BBAE0CD-0F9B-4F29-BE2D-0E37266DAED6}" destId="{56493210-091E-40C1-AF7E-50E7B369A25A}" srcOrd="2" destOrd="0" presId="urn:microsoft.com/office/officeart/2005/8/layout/chevron1"/>
    <dgm:cxn modelId="{B6052131-C933-4AC6-99ED-0C531A8D4555}" type="presParOf" srcId="{56493210-091E-40C1-AF7E-50E7B369A25A}" destId="{716C8F2B-9B70-497F-8951-34DA5BCFC7E0}" srcOrd="0" destOrd="0" presId="urn:microsoft.com/office/officeart/2005/8/layout/chevron1"/>
    <dgm:cxn modelId="{6F3D1AC3-3AB0-4D77-9C74-AEF770A60399}" type="presParOf" srcId="{56493210-091E-40C1-AF7E-50E7B369A25A}" destId="{090E4412-AC09-4F75-802A-1ED161580F42}" srcOrd="1" destOrd="0" presId="urn:microsoft.com/office/officeart/2005/8/layout/chevron1"/>
    <dgm:cxn modelId="{7D5058F3-4B5E-4A45-8EEA-A43060445BB7}" type="presParOf" srcId="{1BBAE0CD-0F9B-4F29-BE2D-0E37266DAED6}" destId="{99DB8AB0-40E9-4A46-A143-7560DD8C81BA}" srcOrd="3" destOrd="0" presId="urn:microsoft.com/office/officeart/2005/8/layout/chevron1"/>
    <dgm:cxn modelId="{37CF0A98-49D9-4D3E-8090-7FF9E4A485D3}" type="presParOf" srcId="{1BBAE0CD-0F9B-4F29-BE2D-0E37266DAED6}" destId="{E9B09555-8FB3-489D-AFF5-24AA6651DAC6}" srcOrd="4" destOrd="0" presId="urn:microsoft.com/office/officeart/2005/8/layout/chevron1"/>
    <dgm:cxn modelId="{AB4CB45E-6BCC-4F0E-B778-2E5F360D7BB9}" type="presParOf" srcId="{E9B09555-8FB3-489D-AFF5-24AA6651DAC6}" destId="{D1E9EB4E-8C5F-4A05-9D55-872EFA7FA12F}" srcOrd="0" destOrd="0" presId="urn:microsoft.com/office/officeart/2005/8/layout/chevron1"/>
    <dgm:cxn modelId="{43467D0B-5E01-443F-9452-C9D9C42A675B}" type="presParOf" srcId="{E9B09555-8FB3-489D-AFF5-24AA6651DAC6}" destId="{E7ABC5F6-98DB-46E4-B9BF-E3FD7B55EBCE}" srcOrd="1" destOrd="0" presId="urn:microsoft.com/office/officeart/2005/8/layout/chevron1"/>
    <dgm:cxn modelId="{661AB1B7-D910-4FFB-B953-AC759AE374C6}" type="presParOf" srcId="{1BBAE0CD-0F9B-4F29-BE2D-0E37266DAED6}" destId="{82EE6426-AECC-42B6-9B22-5796E5372361}" srcOrd="5" destOrd="0" presId="urn:microsoft.com/office/officeart/2005/8/layout/chevron1"/>
    <dgm:cxn modelId="{F0D3D782-840D-4A7C-B565-99B713559DD4}" type="presParOf" srcId="{1BBAE0CD-0F9B-4F29-BE2D-0E37266DAED6}" destId="{6C1A2A9E-4E3F-433F-9BDE-EA7398698A53}" srcOrd="6" destOrd="0" presId="urn:microsoft.com/office/officeart/2005/8/layout/chevron1"/>
    <dgm:cxn modelId="{9C9088F4-7E91-4DF7-9037-CF83BEDCD0A8}" type="presParOf" srcId="{6C1A2A9E-4E3F-433F-9BDE-EA7398698A53}" destId="{92DC30B0-69E5-48D0-B293-419D1BD0659C}" srcOrd="0" destOrd="0" presId="urn:microsoft.com/office/officeart/2005/8/layout/chevron1"/>
    <dgm:cxn modelId="{F3731DCC-096A-4853-926E-37578F88ABD0}" type="presParOf" srcId="{6C1A2A9E-4E3F-433F-9BDE-EA7398698A53}" destId="{ECA6CAF5-0A36-40BD-8ECB-EAB7798941CC}" srcOrd="1" destOrd="0" presId="urn:microsoft.com/office/officeart/2005/8/layout/chevron1"/>
    <dgm:cxn modelId="{695B05B8-7FB8-45E9-8C5C-413148B66419}" type="presParOf" srcId="{1BBAE0CD-0F9B-4F29-BE2D-0E37266DAED6}" destId="{854613BF-0DF9-4E2D-A655-354CC2FCB43D}" srcOrd="7" destOrd="0" presId="urn:microsoft.com/office/officeart/2005/8/layout/chevron1"/>
    <dgm:cxn modelId="{1A1EB85B-A59C-45A5-9CCF-71DB51DE5DB2}" type="presParOf" srcId="{1BBAE0CD-0F9B-4F29-BE2D-0E37266DAED6}" destId="{DCF77C0A-5EB2-433D-840E-58F97A1F7080}" srcOrd="8" destOrd="0" presId="urn:microsoft.com/office/officeart/2005/8/layout/chevron1"/>
    <dgm:cxn modelId="{F3D54E0E-FE56-4978-A046-CC1D73265889}" type="presParOf" srcId="{DCF77C0A-5EB2-433D-840E-58F97A1F7080}" destId="{206DDA5C-BA7F-483E-813B-6A702F21E943}" srcOrd="0" destOrd="0" presId="urn:microsoft.com/office/officeart/2005/8/layout/chevron1"/>
    <dgm:cxn modelId="{D641F7E8-A18F-4F38-860A-EC6CA65E3C5F}" type="presParOf" srcId="{DCF77C0A-5EB2-433D-840E-58F97A1F7080}" destId="{F4D51990-BD6A-465A-A4D7-AF01A05808D9}" srcOrd="1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246933-D2A1-42D3-AFCD-5C5468CBAB42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F9F94A9B-DCCD-4BEB-9CD3-832D0520F8BF}">
      <dgm:prSet phldrT="[Texte]" custT="1"/>
      <dgm:spPr/>
      <dgm:t>
        <a:bodyPr/>
        <a:lstStyle/>
        <a:p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br>
            <a:rPr lang="fr-FR" sz="1200" b="0" dirty="0" smtClean="0">
              <a:solidFill>
                <a:schemeClr val="bg2">
                  <a:lumMod val="75000"/>
                </a:schemeClr>
              </a:solidFill>
            </a:rPr>
          </a:br>
          <a:r>
            <a:rPr lang="fr-FR" sz="1200" b="0" dirty="0" err="1" smtClean="0">
              <a:solidFill>
                <a:srgbClr val="C00000"/>
              </a:solidFill>
            </a:rPr>
            <a:t>device</a:t>
          </a:r>
          <a:r>
            <a:rPr lang="fr-FR" sz="1200" b="0" dirty="0" smtClean="0">
              <a:solidFill>
                <a:srgbClr val="C00000"/>
              </a:solidFill>
            </a:rPr>
            <a:t> type 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« DT2»</a:t>
          </a:r>
          <a:endParaRPr lang="fr-FR" sz="1200" b="0" dirty="0">
            <a:solidFill>
              <a:schemeClr val="bg2">
                <a:lumMod val="75000"/>
              </a:schemeClr>
            </a:solidFill>
          </a:endParaRPr>
        </a:p>
      </dgm:t>
    </dgm:pt>
    <dgm:pt modelId="{F6825B23-8AEF-4858-A1FA-4DAB39B495B0}" type="parTrans" cxnId="{8E3550A7-0ED2-46CD-A382-78D4F5518952}">
      <dgm:prSet/>
      <dgm:spPr/>
      <dgm:t>
        <a:bodyPr/>
        <a:lstStyle/>
        <a:p>
          <a:endParaRPr lang="fr-FR"/>
        </a:p>
      </dgm:t>
    </dgm:pt>
    <dgm:pt modelId="{24B8BF8D-0ED4-424F-8783-0FB342830CA8}" type="sibTrans" cxnId="{8E3550A7-0ED2-46CD-A382-78D4F5518952}">
      <dgm:prSet/>
      <dgm:spPr/>
      <dgm:t>
        <a:bodyPr/>
        <a:lstStyle/>
        <a:p>
          <a:endParaRPr lang="fr-FR"/>
        </a:p>
      </dgm:t>
    </dgm:pt>
    <dgm:pt modelId="{4A91585D-1011-4038-B5F9-55BFC64FB158}">
      <dgm:prSet phldrT="[Texte]" custT="1"/>
      <dgm:spPr/>
      <dgm:t>
        <a:bodyPr/>
        <a:lstStyle/>
        <a:p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dirty="0" err="1" smtClean="0">
              <a:solidFill>
                <a:srgbClr val="C00000"/>
              </a:solidFill>
            </a:rPr>
            <a:t>device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« D2» of type « DT2 »</a:t>
          </a:r>
        </a:p>
      </dgm:t>
    </dgm:pt>
    <dgm:pt modelId="{48C32846-33A4-4D41-82A4-F13EA8D7A87D}" type="parTrans" cxnId="{BABCB115-91D4-4170-B903-2F958F6ADC1B}">
      <dgm:prSet/>
      <dgm:spPr/>
      <dgm:t>
        <a:bodyPr/>
        <a:lstStyle/>
        <a:p>
          <a:endParaRPr lang="fr-FR"/>
        </a:p>
      </dgm:t>
    </dgm:pt>
    <dgm:pt modelId="{334BFC25-4790-4BDA-A4AA-E3FE571F1CA1}" type="sibTrans" cxnId="{BABCB115-91D4-4170-B903-2F958F6ADC1B}">
      <dgm:prSet/>
      <dgm:spPr/>
      <dgm:t>
        <a:bodyPr/>
        <a:lstStyle/>
        <a:p>
          <a:endParaRPr lang="fr-FR"/>
        </a:p>
      </dgm:t>
    </dgm:pt>
    <dgm:pt modelId="{0A7569E5-6FFE-4A40-82D4-37895F08330A}">
      <dgm:prSet phldrT="[Texte]" custT="1"/>
      <dgm:spPr/>
      <dgm:t>
        <a:bodyPr/>
        <a:lstStyle/>
        <a:p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Enter </a:t>
          </a:r>
          <a:r>
            <a:rPr lang="fr-FR" sz="1200" b="0" dirty="0" smtClean="0">
              <a:solidFill>
                <a:srgbClr val="C00000"/>
              </a:solidFill>
            </a:rPr>
            <a:t>values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br>
            <a:rPr lang="fr-FR" sz="1200" b="0" dirty="0" smtClean="0">
              <a:solidFill>
                <a:schemeClr val="bg2">
                  <a:lumMod val="75000"/>
                </a:schemeClr>
              </a:solidFill>
            </a:rPr>
          </a:b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for D2</a:t>
          </a:r>
        </a:p>
      </dgm:t>
    </dgm:pt>
    <dgm:pt modelId="{BA45754E-48F4-45A7-863B-D81850E7738B}" type="parTrans" cxnId="{6778BDC9-4B12-40AC-B301-CF5DB29D0FA7}">
      <dgm:prSet/>
      <dgm:spPr/>
      <dgm:t>
        <a:bodyPr/>
        <a:lstStyle/>
        <a:p>
          <a:endParaRPr lang="fr-FR"/>
        </a:p>
      </dgm:t>
    </dgm:pt>
    <dgm:pt modelId="{03F5D333-4B42-4E5C-859C-454EB6D03F38}" type="sibTrans" cxnId="{6778BDC9-4B12-40AC-B301-CF5DB29D0FA7}">
      <dgm:prSet/>
      <dgm:spPr/>
      <dgm:t>
        <a:bodyPr/>
        <a:lstStyle/>
        <a:p>
          <a:endParaRPr lang="fr-FR"/>
        </a:p>
      </dgm:t>
    </dgm:pt>
    <dgm:pt modelId="{F5ECAA1C-2A05-41E0-AE84-8FE91D53DF2E}">
      <dgm:prSet phldrT="[Texte]" custT="1"/>
      <dgm:spPr/>
      <dgm:t>
        <a:bodyPr/>
        <a:lstStyle/>
        <a:p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Generate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dirty="0" smtClean="0">
              <a:solidFill>
                <a:srgbClr val="C00000"/>
              </a:solidFill>
            </a:rPr>
            <a:t>IOC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dirty="0" err="1" smtClean="0">
              <a:solidFill>
                <a:schemeClr val="bg2">
                  <a:lumMod val="75000"/>
                </a:schemeClr>
              </a:solidFill>
            </a:rPr>
            <a:t>hosting</a:t>
          </a:r>
          <a:r>
            <a:rPr lang="fr-FR" sz="1200" b="0" dirty="0" smtClean="0">
              <a:solidFill>
                <a:schemeClr val="bg2">
                  <a:lumMod val="75000"/>
                </a:schemeClr>
              </a:solidFill>
            </a:rPr>
            <a:t> « D2 »</a:t>
          </a:r>
        </a:p>
      </dgm:t>
    </dgm:pt>
    <dgm:pt modelId="{AE1767CE-D1D9-43B1-8093-3CDC709D8E1C}" type="parTrans" cxnId="{7A3EEEB8-D442-4839-879E-5B53BA3A88BD}">
      <dgm:prSet/>
      <dgm:spPr/>
      <dgm:t>
        <a:bodyPr/>
        <a:lstStyle/>
        <a:p>
          <a:endParaRPr lang="fr-FR"/>
        </a:p>
      </dgm:t>
    </dgm:pt>
    <dgm:pt modelId="{8E54D069-F829-4D89-988F-32E0F0AC33F2}" type="sibTrans" cxnId="{7A3EEEB8-D442-4839-879E-5B53BA3A88BD}">
      <dgm:prSet/>
      <dgm:spPr/>
      <dgm:t>
        <a:bodyPr/>
        <a:lstStyle/>
        <a:p>
          <a:endParaRPr lang="fr-FR"/>
        </a:p>
      </dgm:t>
    </dgm:pt>
    <dgm:pt modelId="{F9193451-0753-4A8B-93A4-59216C594C05}">
      <dgm:prSet/>
      <dgm:spPr/>
      <dgm:t>
        <a:bodyPr/>
        <a:lstStyle/>
        <a:p>
          <a:endParaRPr lang="fr-FR" dirty="0"/>
        </a:p>
      </dgm:t>
    </dgm:pt>
    <dgm:pt modelId="{624A4384-5512-4921-8093-98CF4711A11C}" type="parTrans" cxnId="{10EC5741-4CCA-4288-9E95-EB7B08CC7899}">
      <dgm:prSet/>
      <dgm:spPr/>
      <dgm:t>
        <a:bodyPr/>
        <a:lstStyle/>
        <a:p>
          <a:endParaRPr lang="fr-FR"/>
        </a:p>
      </dgm:t>
    </dgm:pt>
    <dgm:pt modelId="{8EE80449-75C2-4795-974F-46F9A2AA8765}" type="sibTrans" cxnId="{10EC5741-4CCA-4288-9E95-EB7B08CC7899}">
      <dgm:prSet/>
      <dgm:spPr/>
      <dgm:t>
        <a:bodyPr/>
        <a:lstStyle/>
        <a:p>
          <a:endParaRPr lang="fr-FR"/>
        </a:p>
      </dgm:t>
    </dgm:pt>
    <dgm:pt modelId="{1BBAE0CD-0F9B-4F29-BE2D-0E37266DAED6}" type="pres">
      <dgm:prSet presAssocID="{E9246933-D2A1-42D3-AFCD-5C5468CBAB42}" presName="Name0" presStyleCnt="0">
        <dgm:presLayoutVars>
          <dgm:dir/>
          <dgm:animLvl val="lvl"/>
          <dgm:resizeHandles val="exact"/>
        </dgm:presLayoutVars>
      </dgm:prSet>
      <dgm:spPr/>
    </dgm:pt>
    <dgm:pt modelId="{47AF94E7-B8FB-44DB-B78D-CF1E1416EF87}" type="pres">
      <dgm:prSet presAssocID="{F9F94A9B-DCCD-4BEB-9CD3-832D0520F8BF}" presName="composite" presStyleCnt="0"/>
      <dgm:spPr/>
    </dgm:pt>
    <dgm:pt modelId="{2425C0AB-EDBA-4FAA-8E5E-6EB95651CA16}" type="pres">
      <dgm:prSet presAssocID="{F9F94A9B-DCCD-4BEB-9CD3-832D0520F8BF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86C259-5950-4616-B478-09BC8F324B82}" type="pres">
      <dgm:prSet presAssocID="{F9F94A9B-DCCD-4BEB-9CD3-832D0520F8BF}" presName="desTx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9366E6-C0D9-4624-8181-66068D05C3E4}" type="pres">
      <dgm:prSet presAssocID="{24B8BF8D-0ED4-424F-8783-0FB342830CA8}" presName="space" presStyleCnt="0"/>
      <dgm:spPr/>
    </dgm:pt>
    <dgm:pt modelId="{E9B09555-8FB3-489D-AFF5-24AA6651DAC6}" type="pres">
      <dgm:prSet presAssocID="{4A91585D-1011-4038-B5F9-55BFC64FB158}" presName="composite" presStyleCnt="0"/>
      <dgm:spPr/>
    </dgm:pt>
    <dgm:pt modelId="{D1E9EB4E-8C5F-4A05-9D55-872EFA7FA12F}" type="pres">
      <dgm:prSet presAssocID="{4A91585D-1011-4038-B5F9-55BFC64FB158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BC5F6-98DB-46E4-B9BF-E3FD7B55EBCE}" type="pres">
      <dgm:prSet presAssocID="{4A91585D-1011-4038-B5F9-55BFC64FB158}" presName="desTx" presStyleLbl="revTx" presStyleIdx="0" presStyleCnt="1">
        <dgm:presLayoutVars>
          <dgm:bulletEnabled val="1"/>
        </dgm:presLayoutVars>
      </dgm:prSet>
      <dgm:spPr/>
    </dgm:pt>
    <dgm:pt modelId="{82EE6426-AECC-42B6-9B22-5796E5372361}" type="pres">
      <dgm:prSet presAssocID="{334BFC25-4790-4BDA-A4AA-E3FE571F1CA1}" presName="space" presStyleCnt="0"/>
      <dgm:spPr/>
    </dgm:pt>
    <dgm:pt modelId="{6C1A2A9E-4E3F-433F-9BDE-EA7398698A53}" type="pres">
      <dgm:prSet presAssocID="{0A7569E5-6FFE-4A40-82D4-37895F08330A}" presName="composite" presStyleCnt="0"/>
      <dgm:spPr/>
    </dgm:pt>
    <dgm:pt modelId="{92DC30B0-69E5-48D0-B293-419D1BD0659C}" type="pres">
      <dgm:prSet presAssocID="{0A7569E5-6FFE-4A40-82D4-37895F08330A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A6CAF5-0A36-40BD-8ECB-EAB7798941CC}" type="pres">
      <dgm:prSet presAssocID="{0A7569E5-6FFE-4A40-82D4-37895F08330A}" presName="desTx" presStyleLbl="revTx" presStyleIdx="0" presStyleCnt="1">
        <dgm:presLayoutVars>
          <dgm:bulletEnabled val="1"/>
        </dgm:presLayoutVars>
      </dgm:prSet>
      <dgm:spPr/>
    </dgm:pt>
    <dgm:pt modelId="{854613BF-0DF9-4E2D-A655-354CC2FCB43D}" type="pres">
      <dgm:prSet presAssocID="{03F5D333-4B42-4E5C-859C-454EB6D03F38}" presName="space" presStyleCnt="0"/>
      <dgm:spPr/>
    </dgm:pt>
    <dgm:pt modelId="{DCF77C0A-5EB2-433D-840E-58F97A1F7080}" type="pres">
      <dgm:prSet presAssocID="{F5ECAA1C-2A05-41E0-AE84-8FE91D53DF2E}" presName="composite" presStyleCnt="0"/>
      <dgm:spPr/>
    </dgm:pt>
    <dgm:pt modelId="{206DDA5C-BA7F-483E-813B-6A702F21E943}" type="pres">
      <dgm:prSet presAssocID="{F5ECAA1C-2A05-41E0-AE84-8FE91D53DF2E}" presName="par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D51990-BD6A-465A-A4D7-AF01A05808D9}" type="pres">
      <dgm:prSet presAssocID="{F5ECAA1C-2A05-41E0-AE84-8FE91D53DF2E}" presName="desTx" presStyleLbl="revTx" presStyleIdx="0" presStyleCnt="1">
        <dgm:presLayoutVars>
          <dgm:bulletEnabled val="1"/>
        </dgm:presLayoutVars>
      </dgm:prSet>
      <dgm:spPr/>
    </dgm:pt>
  </dgm:ptLst>
  <dgm:cxnLst>
    <dgm:cxn modelId="{EB5E8758-1A5C-47D7-BBAF-BF823EDACCAE}" type="presOf" srcId="{0A7569E5-6FFE-4A40-82D4-37895F08330A}" destId="{92DC30B0-69E5-48D0-B293-419D1BD0659C}" srcOrd="0" destOrd="0" presId="urn:microsoft.com/office/officeart/2005/8/layout/chevron1"/>
    <dgm:cxn modelId="{F4669643-CD8F-4499-A808-21266D34B923}" type="presOf" srcId="{F5ECAA1C-2A05-41E0-AE84-8FE91D53DF2E}" destId="{206DDA5C-BA7F-483E-813B-6A702F21E943}" srcOrd="0" destOrd="0" presId="urn:microsoft.com/office/officeart/2005/8/layout/chevron1"/>
    <dgm:cxn modelId="{8E3550A7-0ED2-46CD-A382-78D4F5518952}" srcId="{E9246933-D2A1-42D3-AFCD-5C5468CBAB42}" destId="{F9F94A9B-DCCD-4BEB-9CD3-832D0520F8BF}" srcOrd="0" destOrd="0" parTransId="{F6825B23-8AEF-4858-A1FA-4DAB39B495B0}" sibTransId="{24B8BF8D-0ED4-424F-8783-0FB342830CA8}"/>
    <dgm:cxn modelId="{65CE28BF-07CA-4E5C-BD0F-367BCE61152C}" type="presOf" srcId="{F9193451-0753-4A8B-93A4-59216C594C05}" destId="{C586C259-5950-4616-B478-09BC8F324B82}" srcOrd="0" destOrd="0" presId="urn:microsoft.com/office/officeart/2005/8/layout/chevron1"/>
    <dgm:cxn modelId="{F61B411B-1A31-400A-B0D5-7C89E62B42D3}" type="presOf" srcId="{E9246933-D2A1-42D3-AFCD-5C5468CBAB42}" destId="{1BBAE0CD-0F9B-4F29-BE2D-0E37266DAED6}" srcOrd="0" destOrd="0" presId="urn:microsoft.com/office/officeart/2005/8/layout/chevron1"/>
    <dgm:cxn modelId="{7A3EEEB8-D442-4839-879E-5B53BA3A88BD}" srcId="{E9246933-D2A1-42D3-AFCD-5C5468CBAB42}" destId="{F5ECAA1C-2A05-41E0-AE84-8FE91D53DF2E}" srcOrd="3" destOrd="0" parTransId="{AE1767CE-D1D9-43B1-8093-3CDC709D8E1C}" sibTransId="{8E54D069-F829-4D89-988F-32E0F0AC33F2}"/>
    <dgm:cxn modelId="{F79AA5AB-B8FA-4307-AE81-A1EE77E25CE5}" type="presOf" srcId="{4A91585D-1011-4038-B5F9-55BFC64FB158}" destId="{D1E9EB4E-8C5F-4A05-9D55-872EFA7FA12F}" srcOrd="0" destOrd="0" presId="urn:microsoft.com/office/officeart/2005/8/layout/chevron1"/>
    <dgm:cxn modelId="{7CDBE932-6D10-4740-9C5A-578D5DB04B34}" type="presOf" srcId="{F9F94A9B-DCCD-4BEB-9CD3-832D0520F8BF}" destId="{2425C0AB-EDBA-4FAA-8E5E-6EB95651CA16}" srcOrd="0" destOrd="0" presId="urn:microsoft.com/office/officeart/2005/8/layout/chevron1"/>
    <dgm:cxn modelId="{10EC5741-4CCA-4288-9E95-EB7B08CC7899}" srcId="{F9F94A9B-DCCD-4BEB-9CD3-832D0520F8BF}" destId="{F9193451-0753-4A8B-93A4-59216C594C05}" srcOrd="0" destOrd="0" parTransId="{624A4384-5512-4921-8093-98CF4711A11C}" sibTransId="{8EE80449-75C2-4795-974F-46F9A2AA8765}"/>
    <dgm:cxn modelId="{BABCB115-91D4-4170-B903-2F958F6ADC1B}" srcId="{E9246933-D2A1-42D3-AFCD-5C5468CBAB42}" destId="{4A91585D-1011-4038-B5F9-55BFC64FB158}" srcOrd="1" destOrd="0" parTransId="{48C32846-33A4-4D41-82A4-F13EA8D7A87D}" sibTransId="{334BFC25-4790-4BDA-A4AA-E3FE571F1CA1}"/>
    <dgm:cxn modelId="{6778BDC9-4B12-40AC-B301-CF5DB29D0FA7}" srcId="{E9246933-D2A1-42D3-AFCD-5C5468CBAB42}" destId="{0A7569E5-6FFE-4A40-82D4-37895F08330A}" srcOrd="2" destOrd="0" parTransId="{BA45754E-48F4-45A7-863B-D81850E7738B}" sibTransId="{03F5D333-4B42-4E5C-859C-454EB6D03F38}"/>
    <dgm:cxn modelId="{4EFACAAC-477B-4229-BDD4-381FE85D338A}" type="presParOf" srcId="{1BBAE0CD-0F9B-4F29-BE2D-0E37266DAED6}" destId="{47AF94E7-B8FB-44DB-B78D-CF1E1416EF87}" srcOrd="0" destOrd="0" presId="urn:microsoft.com/office/officeart/2005/8/layout/chevron1"/>
    <dgm:cxn modelId="{008D8825-7545-4698-A798-EA0DEC190B9D}" type="presParOf" srcId="{47AF94E7-B8FB-44DB-B78D-CF1E1416EF87}" destId="{2425C0AB-EDBA-4FAA-8E5E-6EB95651CA16}" srcOrd="0" destOrd="0" presId="urn:microsoft.com/office/officeart/2005/8/layout/chevron1"/>
    <dgm:cxn modelId="{FAD543EF-9298-4FC9-9621-AEED40042F30}" type="presParOf" srcId="{47AF94E7-B8FB-44DB-B78D-CF1E1416EF87}" destId="{C586C259-5950-4616-B478-09BC8F324B82}" srcOrd="1" destOrd="0" presId="urn:microsoft.com/office/officeart/2005/8/layout/chevron1"/>
    <dgm:cxn modelId="{AACA0446-CA6A-4EFC-B5A3-C4E345BC1423}" type="presParOf" srcId="{1BBAE0CD-0F9B-4F29-BE2D-0E37266DAED6}" destId="{379366E6-C0D9-4624-8181-66068D05C3E4}" srcOrd="1" destOrd="0" presId="urn:microsoft.com/office/officeart/2005/8/layout/chevron1"/>
    <dgm:cxn modelId="{AD49FFEA-DD7F-4D72-A052-6637A49FE8AE}" type="presParOf" srcId="{1BBAE0CD-0F9B-4F29-BE2D-0E37266DAED6}" destId="{E9B09555-8FB3-489D-AFF5-24AA6651DAC6}" srcOrd="2" destOrd="0" presId="urn:microsoft.com/office/officeart/2005/8/layout/chevron1"/>
    <dgm:cxn modelId="{7D9FA628-6EEE-443D-BB01-109FCDCCA023}" type="presParOf" srcId="{E9B09555-8FB3-489D-AFF5-24AA6651DAC6}" destId="{D1E9EB4E-8C5F-4A05-9D55-872EFA7FA12F}" srcOrd="0" destOrd="0" presId="urn:microsoft.com/office/officeart/2005/8/layout/chevron1"/>
    <dgm:cxn modelId="{4E5D0636-8A32-4A93-84B8-A554AB5D860C}" type="presParOf" srcId="{E9B09555-8FB3-489D-AFF5-24AA6651DAC6}" destId="{E7ABC5F6-98DB-46E4-B9BF-E3FD7B55EBCE}" srcOrd="1" destOrd="0" presId="urn:microsoft.com/office/officeart/2005/8/layout/chevron1"/>
    <dgm:cxn modelId="{A7DF0E71-4AD6-4AE0-8CA1-8BBE4DBFB01D}" type="presParOf" srcId="{1BBAE0CD-0F9B-4F29-BE2D-0E37266DAED6}" destId="{82EE6426-AECC-42B6-9B22-5796E5372361}" srcOrd="3" destOrd="0" presId="urn:microsoft.com/office/officeart/2005/8/layout/chevron1"/>
    <dgm:cxn modelId="{5CA40E8E-9D9E-4270-9C15-570894847847}" type="presParOf" srcId="{1BBAE0CD-0F9B-4F29-BE2D-0E37266DAED6}" destId="{6C1A2A9E-4E3F-433F-9BDE-EA7398698A53}" srcOrd="4" destOrd="0" presId="urn:microsoft.com/office/officeart/2005/8/layout/chevron1"/>
    <dgm:cxn modelId="{CC5D1497-2118-4869-B9F1-135115FA8802}" type="presParOf" srcId="{6C1A2A9E-4E3F-433F-9BDE-EA7398698A53}" destId="{92DC30B0-69E5-48D0-B293-419D1BD0659C}" srcOrd="0" destOrd="0" presId="urn:microsoft.com/office/officeart/2005/8/layout/chevron1"/>
    <dgm:cxn modelId="{0BD9ABEB-ADD3-4D9B-B2ED-28570E602379}" type="presParOf" srcId="{6C1A2A9E-4E3F-433F-9BDE-EA7398698A53}" destId="{ECA6CAF5-0A36-40BD-8ECB-EAB7798941CC}" srcOrd="1" destOrd="0" presId="urn:microsoft.com/office/officeart/2005/8/layout/chevron1"/>
    <dgm:cxn modelId="{B53B9078-3668-4749-8E8D-2D85C41A4C97}" type="presParOf" srcId="{1BBAE0CD-0F9B-4F29-BE2D-0E37266DAED6}" destId="{854613BF-0DF9-4E2D-A655-354CC2FCB43D}" srcOrd="5" destOrd="0" presId="urn:microsoft.com/office/officeart/2005/8/layout/chevron1"/>
    <dgm:cxn modelId="{E68FC823-D51C-4A54-87D4-8A0E050A60C1}" type="presParOf" srcId="{1BBAE0CD-0F9B-4F29-BE2D-0E37266DAED6}" destId="{DCF77C0A-5EB2-433D-840E-58F97A1F7080}" srcOrd="6" destOrd="0" presId="urn:microsoft.com/office/officeart/2005/8/layout/chevron1"/>
    <dgm:cxn modelId="{AC3574AB-3218-4AD8-822E-D745E2F68C76}" type="presParOf" srcId="{DCF77C0A-5EB2-433D-840E-58F97A1F7080}" destId="{206DDA5C-BA7F-483E-813B-6A702F21E943}" srcOrd="0" destOrd="0" presId="urn:microsoft.com/office/officeart/2005/8/layout/chevron1"/>
    <dgm:cxn modelId="{1E51D7FC-4DD6-4672-97B8-055A580A330F}" type="presParOf" srcId="{DCF77C0A-5EB2-433D-840E-58F97A1F7080}" destId="{F4D51990-BD6A-465A-A4D7-AF01A05808D9}" srcOrd="1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25C0AB-EDBA-4FAA-8E5E-6EB95651CA16}">
      <dsp:nvSpPr>
        <dsp:cNvPr id="0" name=""/>
        <dsp:cNvSpPr/>
      </dsp:nvSpPr>
      <dsp:spPr>
        <a:xfrm>
          <a:off x="13749" y="0"/>
          <a:ext cx="1892298" cy="7192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b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</a:br>
          <a:r>
            <a:rPr lang="fr-FR" sz="1200" b="0" kern="1200" dirty="0" err="1" smtClean="0">
              <a:solidFill>
                <a:srgbClr val="C00000"/>
              </a:solidFill>
            </a:rPr>
            <a:t>device</a:t>
          </a:r>
          <a:r>
            <a:rPr lang="fr-FR" sz="1200" b="0" kern="1200" dirty="0" smtClean="0">
              <a:solidFill>
                <a:srgbClr val="C00000"/>
              </a:solidFill>
            </a:rPr>
            <a:t> type 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« DT1»</a:t>
          </a:r>
          <a:endParaRPr lang="fr-FR" sz="1200" b="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13749" y="0"/>
        <a:ext cx="1892298" cy="719286"/>
      </dsp:txXfrm>
    </dsp:sp>
    <dsp:sp modelId="{C586C259-5950-4616-B478-09BC8F324B82}">
      <dsp:nvSpPr>
        <dsp:cNvPr id="0" name=""/>
        <dsp:cNvSpPr/>
      </dsp:nvSpPr>
      <dsp:spPr>
        <a:xfrm>
          <a:off x="51260" y="809702"/>
          <a:ext cx="1438572" cy="10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5900" kern="1200" dirty="0"/>
        </a:p>
      </dsp:txBody>
      <dsp:txXfrm>
        <a:off x="51260" y="809702"/>
        <a:ext cx="1438572" cy="1062000"/>
      </dsp:txXfrm>
    </dsp:sp>
    <dsp:sp modelId="{716C8F2B-9B70-497F-8951-34DA5BCFC7E0}">
      <dsp:nvSpPr>
        <dsp:cNvPr id="0" name=""/>
        <dsp:cNvSpPr/>
      </dsp:nvSpPr>
      <dsp:spPr>
        <a:xfrm>
          <a:off x="1680517" y="505"/>
          <a:ext cx="1798215" cy="7192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Generate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kern="1200" dirty="0" smtClean="0">
              <a:solidFill>
                <a:srgbClr val="C00000"/>
              </a:solidFill>
            </a:rPr>
            <a:t>module </a:t>
          </a:r>
          <a:r>
            <a:rPr lang="fr-FR" sz="1200" b="0" kern="1200" dirty="0" err="1" smtClean="0">
              <a:solidFill>
                <a:srgbClr val="C00000"/>
              </a:solidFill>
            </a:rPr>
            <a:t>App</a:t>
          </a:r>
          <a:r>
            <a:rPr lang="fr-FR" sz="1200" b="0" kern="1200" dirty="0" smtClean="0">
              <a:solidFill>
                <a:srgbClr val="C00000"/>
              </a:solidFill>
            </a:rPr>
            <a:t> 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for « DT1 »</a:t>
          </a:r>
        </a:p>
      </dsp:txBody>
      <dsp:txXfrm>
        <a:off x="1680517" y="505"/>
        <a:ext cx="1798215" cy="719286"/>
      </dsp:txXfrm>
    </dsp:sp>
    <dsp:sp modelId="{D1E9EB4E-8C5F-4A05-9D55-872EFA7FA12F}">
      <dsp:nvSpPr>
        <dsp:cNvPr id="0" name=""/>
        <dsp:cNvSpPr/>
      </dsp:nvSpPr>
      <dsp:spPr>
        <a:xfrm>
          <a:off x="3225852" y="0"/>
          <a:ext cx="1798215" cy="7192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kern="1200" dirty="0" err="1" smtClean="0">
              <a:solidFill>
                <a:srgbClr val="C00000"/>
              </a:solidFill>
            </a:rPr>
            <a:t>device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« D1» of type «  DT1 »</a:t>
          </a:r>
        </a:p>
      </dsp:txBody>
      <dsp:txXfrm>
        <a:off x="3225852" y="0"/>
        <a:ext cx="1798215" cy="719286"/>
      </dsp:txXfrm>
    </dsp:sp>
    <dsp:sp modelId="{92DC30B0-69E5-48D0-B293-419D1BD0659C}">
      <dsp:nvSpPr>
        <dsp:cNvPr id="0" name=""/>
        <dsp:cNvSpPr/>
      </dsp:nvSpPr>
      <dsp:spPr>
        <a:xfrm>
          <a:off x="4844949" y="505"/>
          <a:ext cx="1798215" cy="7192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Enter </a:t>
          </a:r>
          <a:r>
            <a:rPr lang="fr-FR" sz="1200" b="0" kern="1200" dirty="0" smtClean="0">
              <a:solidFill>
                <a:srgbClr val="C00000"/>
              </a:solidFill>
            </a:rPr>
            <a:t>values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for D1</a:t>
          </a:r>
        </a:p>
      </dsp:txBody>
      <dsp:txXfrm>
        <a:off x="4844949" y="505"/>
        <a:ext cx="1798215" cy="719286"/>
      </dsp:txXfrm>
    </dsp:sp>
    <dsp:sp modelId="{206DDA5C-BA7F-483E-813B-6A702F21E943}">
      <dsp:nvSpPr>
        <dsp:cNvPr id="0" name=""/>
        <dsp:cNvSpPr/>
      </dsp:nvSpPr>
      <dsp:spPr>
        <a:xfrm>
          <a:off x="6427165" y="505"/>
          <a:ext cx="1798215" cy="7192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Generate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kern="1200" dirty="0" smtClean="0">
              <a:solidFill>
                <a:srgbClr val="C00000"/>
              </a:solidFill>
            </a:rPr>
            <a:t>IOC</a:t>
          </a:r>
          <a:r>
            <a:rPr lang="fr-FR" sz="1200" b="0" kern="1200" dirty="0" smtClean="0">
              <a:solidFill>
                <a:srgbClr val="CC6600"/>
              </a:solidFill>
            </a:rPr>
            <a:t> </a:t>
          </a: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hosting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« D1 »</a:t>
          </a:r>
        </a:p>
      </dsp:txBody>
      <dsp:txXfrm>
        <a:off x="6427165" y="505"/>
        <a:ext cx="1798215" cy="71928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25C0AB-EDBA-4FAA-8E5E-6EB95651CA16}">
      <dsp:nvSpPr>
        <dsp:cNvPr id="0" name=""/>
        <dsp:cNvSpPr/>
      </dsp:nvSpPr>
      <dsp:spPr>
        <a:xfrm>
          <a:off x="2531" y="5023"/>
          <a:ext cx="2218134" cy="8872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b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</a:br>
          <a:r>
            <a:rPr lang="fr-FR" sz="1200" b="0" kern="1200" dirty="0" err="1" smtClean="0">
              <a:solidFill>
                <a:srgbClr val="C00000"/>
              </a:solidFill>
            </a:rPr>
            <a:t>device</a:t>
          </a:r>
          <a:r>
            <a:rPr lang="fr-FR" sz="1200" b="0" kern="1200" dirty="0" smtClean="0">
              <a:solidFill>
                <a:srgbClr val="C00000"/>
              </a:solidFill>
            </a:rPr>
            <a:t> type 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« DT2»</a:t>
          </a:r>
          <a:endParaRPr lang="fr-FR" sz="1200" b="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531" y="5023"/>
        <a:ext cx="2218134" cy="887253"/>
      </dsp:txXfrm>
    </dsp:sp>
    <dsp:sp modelId="{C586C259-5950-4616-B478-09BC8F324B82}">
      <dsp:nvSpPr>
        <dsp:cNvPr id="0" name=""/>
        <dsp:cNvSpPr/>
      </dsp:nvSpPr>
      <dsp:spPr>
        <a:xfrm>
          <a:off x="2531" y="1003184"/>
          <a:ext cx="1774507" cy="86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4800" kern="1200" dirty="0"/>
        </a:p>
      </dsp:txBody>
      <dsp:txXfrm>
        <a:off x="2531" y="1003184"/>
        <a:ext cx="1774507" cy="864000"/>
      </dsp:txXfrm>
    </dsp:sp>
    <dsp:sp modelId="{D1E9EB4E-8C5F-4A05-9D55-872EFA7FA12F}">
      <dsp:nvSpPr>
        <dsp:cNvPr id="0" name=""/>
        <dsp:cNvSpPr/>
      </dsp:nvSpPr>
      <dsp:spPr>
        <a:xfrm>
          <a:off x="2004665" y="5023"/>
          <a:ext cx="2218134" cy="8872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Create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kern="1200" dirty="0" err="1" smtClean="0">
              <a:solidFill>
                <a:srgbClr val="C00000"/>
              </a:solidFill>
            </a:rPr>
            <a:t>device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« D2» of type « DT2 »</a:t>
          </a:r>
        </a:p>
      </dsp:txBody>
      <dsp:txXfrm>
        <a:off x="2004665" y="5023"/>
        <a:ext cx="2218134" cy="887253"/>
      </dsp:txXfrm>
    </dsp:sp>
    <dsp:sp modelId="{92DC30B0-69E5-48D0-B293-419D1BD0659C}">
      <dsp:nvSpPr>
        <dsp:cNvPr id="0" name=""/>
        <dsp:cNvSpPr/>
      </dsp:nvSpPr>
      <dsp:spPr>
        <a:xfrm>
          <a:off x="4006800" y="5023"/>
          <a:ext cx="2218134" cy="8872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Enter </a:t>
          </a:r>
          <a:r>
            <a:rPr lang="fr-FR" sz="1200" b="0" kern="1200" dirty="0" smtClean="0">
              <a:solidFill>
                <a:srgbClr val="C00000"/>
              </a:solidFill>
            </a:rPr>
            <a:t>values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b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</a:b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for D2</a:t>
          </a:r>
        </a:p>
      </dsp:txBody>
      <dsp:txXfrm>
        <a:off x="4006800" y="5023"/>
        <a:ext cx="2218134" cy="887253"/>
      </dsp:txXfrm>
    </dsp:sp>
    <dsp:sp modelId="{206DDA5C-BA7F-483E-813B-6A702F21E943}">
      <dsp:nvSpPr>
        <dsp:cNvPr id="0" name=""/>
        <dsp:cNvSpPr/>
      </dsp:nvSpPr>
      <dsp:spPr>
        <a:xfrm>
          <a:off x="6008934" y="5023"/>
          <a:ext cx="2218134" cy="8872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Generate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kern="1200" dirty="0" smtClean="0">
              <a:solidFill>
                <a:srgbClr val="C00000"/>
              </a:solidFill>
            </a:rPr>
            <a:t>IOC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fr-FR" sz="1200" b="0" kern="1200" dirty="0" err="1" smtClean="0">
              <a:solidFill>
                <a:schemeClr val="bg2">
                  <a:lumMod val="75000"/>
                </a:schemeClr>
              </a:solidFill>
            </a:rPr>
            <a:t>hosting</a:t>
          </a:r>
          <a:r>
            <a:rPr lang="fr-FR" sz="1200" b="0" kern="1200" dirty="0" smtClean="0">
              <a:solidFill>
                <a:schemeClr val="bg2">
                  <a:lumMod val="75000"/>
                </a:schemeClr>
              </a:solidFill>
            </a:rPr>
            <a:t> « D2 »</a:t>
          </a:r>
        </a:p>
      </dsp:txBody>
      <dsp:txXfrm>
        <a:off x="6008934" y="5023"/>
        <a:ext cx="2218134" cy="887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4" y="3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4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6EB5FB-A54E-491B-85C2-7E53A610947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7310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4" y="3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73637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5" y="4723173"/>
            <a:ext cx="5445126" cy="447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4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528EFB-F6FF-4858-B31C-EF1C3E750E0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74258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71CD6-9993-44BE-88E9-F8F4EA9F15E5}" type="slidenum">
              <a:rPr lang="fr-FR"/>
              <a:pPr/>
              <a:t>1</a:t>
            </a:fld>
            <a:endParaRPr lang="fr-FR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23888"/>
            <a:ext cx="4967288" cy="3725862"/>
          </a:xfrm>
          <a:ln/>
        </p:spPr>
      </p:sp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dirty="0"/>
              <a:t>, good </a:t>
            </a:r>
            <a:r>
              <a:rPr lang="en-US" dirty="0" smtClean="0"/>
              <a:t>morning. You already got some news from Françoise previously, I am going to go a little bit deeper into the Spiral2 control system</a:t>
            </a:r>
            <a:r>
              <a:rPr lang="en-US" baseline="0" dirty="0" smtClean="0"/>
              <a:t> for the commissioning which should start quite recently from now.</a:t>
            </a:r>
            <a:endParaRPr lang="en-US" dirty="0" smtClean="0"/>
          </a:p>
          <a:p>
            <a:r>
              <a:rPr lang="en-US" dirty="0" smtClean="0"/>
              <a:t>First of all,  the Spiral2 control system  results from the collaboration between three labs so you heard about </a:t>
            </a:r>
            <a:r>
              <a:rPr lang="en-US" dirty="0" err="1" smtClean="0"/>
              <a:t>Irfu</a:t>
            </a:r>
            <a:r>
              <a:rPr lang="en-US" dirty="0" smtClean="0"/>
              <a:t> CEA </a:t>
            </a:r>
            <a:r>
              <a:rPr lang="en-US" dirty="0" err="1" smtClean="0"/>
              <a:t>Saclay</a:t>
            </a:r>
            <a:r>
              <a:rPr lang="en-US" dirty="0" smtClean="0"/>
              <a:t>. Others are IPHC Strasbourg, and </a:t>
            </a:r>
            <a:r>
              <a:rPr lang="en-US" dirty="0" err="1" smtClean="0"/>
              <a:t>Ganil</a:t>
            </a:r>
            <a:r>
              <a:rPr lang="en-US" dirty="0" smtClean="0"/>
              <a:t> which is the installation site.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817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4229B5-60FA-4EB4-99FF-0313A6451360}" type="slidenum">
              <a:rPr lang="fr-FR"/>
              <a:pPr/>
              <a:t>10</a:t>
            </a:fld>
            <a:endParaRPr lang="fr-FR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73637" cy="3730625"/>
          </a:xfrm>
          <a:ln/>
        </p:spPr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869" y="4723169"/>
            <a:ext cx="6389203" cy="465637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noProof="0" dirty="0" smtClean="0"/>
              <a:t>A first important development was to provide a shared software platform, this is the topSp2 platform as presented by Françoise.</a:t>
            </a:r>
          </a:p>
          <a:p>
            <a:pPr>
              <a:lnSpc>
                <a:spcPct val="90000"/>
              </a:lnSpc>
            </a:pPr>
            <a:endParaRPr lang="en-US" b="0" baseline="0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298063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1700" y="715963"/>
            <a:ext cx="4970463" cy="37290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Concerning</a:t>
            </a:r>
            <a:r>
              <a:rPr lang="fr-FR" dirty="0" smtClean="0"/>
              <a:t> the application software, first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decided</a:t>
            </a:r>
            <a:r>
              <a:rPr lang="fr-FR" dirty="0" smtClean="0"/>
              <a:t> to </a:t>
            </a:r>
            <a:r>
              <a:rPr lang="fr-FR" dirty="0" err="1" smtClean="0"/>
              <a:t>develop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 smtClean="0"/>
              <a:t> </a:t>
            </a:r>
            <a:r>
              <a:rPr lang="fr-FR" dirty="0" err="1" smtClean="0"/>
              <a:t>alarm</a:t>
            </a:r>
            <a:r>
              <a:rPr lang="fr-FR" dirty="0" smtClean="0"/>
              <a:t> </a:t>
            </a:r>
            <a:r>
              <a:rPr lang="fr-FR" dirty="0" err="1" smtClean="0"/>
              <a:t>handling</a:t>
            </a:r>
            <a:r>
              <a:rPr lang="fr-FR" dirty="0" smtClean="0"/>
              <a:t> system, not a standard Epics one as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wanted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functionnality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shared</a:t>
            </a:r>
            <a:r>
              <a:rPr lang="fr-FR" dirty="0" smtClean="0"/>
              <a:t> solution </a:t>
            </a:r>
            <a:r>
              <a:rPr lang="fr-FR" dirty="0" err="1" smtClean="0"/>
              <a:t>both</a:t>
            </a:r>
            <a:r>
              <a:rPr lang="fr-FR" dirty="0" smtClean="0"/>
              <a:t> for </a:t>
            </a:r>
            <a:r>
              <a:rPr lang="fr-FR" dirty="0" err="1" smtClean="0"/>
              <a:t>Ganil</a:t>
            </a:r>
            <a:r>
              <a:rPr lang="fr-FR" dirty="0" smtClean="0"/>
              <a:t> and Spiral2.</a:t>
            </a:r>
          </a:p>
          <a:p>
            <a:endParaRPr lang="fr-FR" dirty="0" smtClean="0"/>
          </a:p>
          <a:p>
            <a:r>
              <a:rPr lang="fr-FR" dirty="0" smtClean="0"/>
              <a:t>For the </a:t>
            </a:r>
            <a:r>
              <a:rPr lang="fr-FR" dirty="0" err="1" smtClean="0"/>
              <a:t>archiving</a:t>
            </a:r>
            <a:r>
              <a:rPr lang="fr-FR" dirty="0" smtClean="0"/>
              <a:t> system,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adopted</a:t>
            </a:r>
            <a:r>
              <a:rPr lang="fr-FR" dirty="0" smtClean="0"/>
              <a:t> the CSS standard solution CSS. </a:t>
            </a:r>
          </a:p>
          <a:p>
            <a:r>
              <a:rPr lang="fr-FR" dirty="0" err="1" smtClean="0"/>
              <a:t>Lastly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to </a:t>
            </a:r>
            <a:r>
              <a:rPr lang="fr-FR" dirty="0" err="1" smtClean="0"/>
              <a:t>adopt</a:t>
            </a:r>
            <a:r>
              <a:rPr lang="fr-FR" dirty="0" smtClean="0"/>
              <a:t> as a e-log-book the commercial solution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set and </a:t>
            </a:r>
            <a:r>
              <a:rPr lang="fr-FR" dirty="0" err="1" smtClean="0"/>
              <a:t>tested</a:t>
            </a:r>
            <a:r>
              <a:rPr lang="fr-FR" dirty="0" smtClean="0"/>
              <a:t> for the </a:t>
            </a:r>
            <a:r>
              <a:rPr lang="fr-FR" dirty="0" err="1" smtClean="0"/>
              <a:t>Ganil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 a couple of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ago</a:t>
            </a:r>
            <a:r>
              <a:rPr lang="fr-FR" dirty="0" smtClean="0"/>
              <a:t>. May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adaptations </a:t>
            </a:r>
            <a:r>
              <a:rPr lang="fr-FR" dirty="0" err="1" smtClean="0"/>
              <a:t>will</a:t>
            </a:r>
            <a:r>
              <a:rPr lang="fr-FR" dirty="0" smtClean="0"/>
              <a:t> have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brought</a:t>
            </a:r>
            <a:r>
              <a:rPr lang="fr-FR" dirty="0" smtClean="0"/>
              <a:t> to the </a:t>
            </a:r>
            <a:r>
              <a:rPr lang="fr-FR" dirty="0" err="1" smtClean="0"/>
              <a:t>Ganil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r>
              <a:rPr lang="fr-FR" dirty="0" smtClean="0"/>
              <a:t> in use </a:t>
            </a:r>
            <a:r>
              <a:rPr lang="fr-FR" dirty="0" err="1" smtClean="0"/>
              <a:t>today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99583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An important issue </a:t>
            </a:r>
            <a:r>
              <a:rPr lang="fr-FR" dirty="0" err="1" smtClean="0"/>
              <a:t>concerns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configuration. </a:t>
            </a:r>
          </a:p>
          <a:p>
            <a:r>
              <a:rPr lang="fr-FR" dirty="0" smtClean="0"/>
              <a:t>As </a:t>
            </a:r>
            <a:r>
              <a:rPr lang="fr-FR" dirty="0" err="1" smtClean="0"/>
              <a:t>usual</a:t>
            </a:r>
            <a:r>
              <a:rPr lang="fr-FR" dirty="0" smtClean="0"/>
              <a:t>, </a:t>
            </a:r>
            <a:r>
              <a:rPr lang="fr-FR" dirty="0" err="1" smtClean="0"/>
              <a:t>developpers</a:t>
            </a:r>
            <a:r>
              <a:rPr lang="fr-FR" dirty="0" smtClean="0"/>
              <a:t> are </a:t>
            </a:r>
            <a:r>
              <a:rPr lang="fr-FR" dirty="0" err="1" smtClean="0"/>
              <a:t>using</a:t>
            </a:r>
            <a:r>
              <a:rPr lang="fr-FR" dirty="0" smtClean="0"/>
              <a:t> the VDCT </a:t>
            </a:r>
            <a:r>
              <a:rPr lang="fr-FR" dirty="0" err="1" smtClean="0"/>
              <a:t>tool</a:t>
            </a:r>
            <a:r>
              <a:rPr lang="fr-FR" dirty="0" smtClean="0"/>
              <a:t> for configuration,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defining</a:t>
            </a:r>
            <a:r>
              <a:rPr lang="fr-FR" dirty="0" smtClean="0"/>
              <a:t> the module </a:t>
            </a:r>
            <a:r>
              <a:rPr lang="fr-FR" dirty="0" err="1" smtClean="0"/>
              <a:t>App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provided</a:t>
            </a:r>
            <a:r>
              <a:rPr lang="fr-FR" dirty="0" smtClean="0"/>
              <a:t>. Instanciations </a:t>
            </a:r>
            <a:r>
              <a:rPr lang="fr-FR" dirty="0" err="1" smtClean="0"/>
              <a:t>within</a:t>
            </a:r>
            <a:r>
              <a:rPr lang="fr-FR" dirty="0" smtClean="0"/>
              <a:t> the </a:t>
            </a:r>
            <a:r>
              <a:rPr lang="fr-FR" dirty="0" err="1" smtClean="0"/>
              <a:t>IOCs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connexions, substitutions et </a:t>
            </a:r>
            <a:r>
              <a:rPr lang="fr-FR" dirty="0" err="1" smtClean="0"/>
              <a:t>sequencer</a:t>
            </a:r>
            <a:r>
              <a:rPr lang="fr-FR" dirty="0" smtClean="0"/>
              <a:t> files have </a:t>
            </a:r>
            <a:r>
              <a:rPr lang="fr-FR" dirty="0" err="1" smtClean="0"/>
              <a:t>then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written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So the Spiral2 control system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provide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r>
              <a:rPr lang="fr-FR" dirty="0" smtClean="0"/>
              <a:t> home made </a:t>
            </a:r>
            <a:r>
              <a:rPr lang="fr-FR" dirty="0" err="1" smtClean="0"/>
              <a:t>tools</a:t>
            </a:r>
            <a:r>
              <a:rPr lang="fr-FR" dirty="0" smtClean="0"/>
              <a:t> for </a:t>
            </a:r>
            <a:r>
              <a:rPr lang="fr-FR" dirty="0" err="1" smtClean="0"/>
              <a:t>generating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files </a:t>
            </a:r>
            <a:r>
              <a:rPr lang="fr-FR" dirty="0" err="1" smtClean="0"/>
              <a:t>from</a:t>
            </a:r>
            <a:r>
              <a:rPr lang="fr-FR" dirty="0" smtClean="0"/>
              <a:t> an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dirty="0" err="1" smtClean="0"/>
              <a:t>database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These</a:t>
            </a:r>
            <a:r>
              <a:rPr lang="fr-FR" dirty="0" smtClean="0"/>
              <a:t> are the </a:t>
            </a:r>
            <a:r>
              <a:rPr lang="fr-FR" dirty="0" err="1" smtClean="0"/>
              <a:t>so</a:t>
            </a:r>
            <a:r>
              <a:rPr lang="fr-FR" dirty="0" smtClean="0"/>
              <a:t>-</a:t>
            </a:r>
            <a:r>
              <a:rPr lang="fr-FR" dirty="0" err="1" smtClean="0"/>
              <a:t>called</a:t>
            </a:r>
            <a:r>
              <a:rPr lang="fr-FR" dirty="0" smtClean="0"/>
              <a:t> </a:t>
            </a:r>
            <a:r>
              <a:rPr lang="fr-FR" dirty="0" err="1" smtClean="0"/>
              <a:t>genIOC</a:t>
            </a:r>
            <a:r>
              <a:rPr lang="fr-FR" dirty="0" smtClean="0"/>
              <a:t> and </a:t>
            </a:r>
            <a:r>
              <a:rPr lang="fr-FR" dirty="0" err="1" smtClean="0"/>
              <a:t>genAuto</a:t>
            </a:r>
            <a:r>
              <a:rPr lang="fr-FR" dirty="0" smtClean="0"/>
              <a:t> software to </a:t>
            </a:r>
            <a:r>
              <a:rPr lang="fr-FR" dirty="0" err="1" smtClean="0"/>
              <a:t>provide</a:t>
            </a:r>
            <a:r>
              <a:rPr lang="fr-FR" dirty="0" smtClean="0"/>
              <a:t> end </a:t>
            </a:r>
            <a:r>
              <a:rPr lang="fr-FR" dirty="0" err="1" smtClean="0"/>
              <a:t>users</a:t>
            </a:r>
            <a:r>
              <a:rPr lang="fr-FR" dirty="0" smtClean="0"/>
              <a:t> the </a:t>
            </a:r>
            <a:r>
              <a:rPr lang="fr-FR" dirty="0" err="1" smtClean="0"/>
              <a:t>ability</a:t>
            </a:r>
            <a:r>
              <a:rPr lang="fr-FR" dirty="0" smtClean="0"/>
              <a:t>  to configure </a:t>
            </a:r>
            <a:r>
              <a:rPr lang="fr-FR" dirty="0" err="1" smtClean="0"/>
              <a:t>themselves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. Data are </a:t>
            </a:r>
            <a:r>
              <a:rPr lang="fr-FR" dirty="0" err="1" smtClean="0"/>
              <a:t>stored</a:t>
            </a:r>
            <a:r>
              <a:rPr lang="fr-FR" dirty="0" smtClean="0"/>
              <a:t> in a the </a:t>
            </a:r>
            <a:r>
              <a:rPr lang="fr-FR" dirty="0" err="1" smtClean="0"/>
              <a:t>device</a:t>
            </a:r>
            <a:r>
              <a:rPr lang="fr-FR" dirty="0" smtClean="0"/>
              <a:t> configuration </a:t>
            </a:r>
            <a:r>
              <a:rPr lang="fr-FR" dirty="0" err="1" smtClean="0"/>
              <a:t>database</a:t>
            </a:r>
            <a:r>
              <a:rPr lang="fr-FR" dirty="0" smtClean="0"/>
              <a:t> </a:t>
            </a:r>
            <a:r>
              <a:rPr lang="fr-FR" dirty="0" err="1" smtClean="0"/>
              <a:t>wich</a:t>
            </a:r>
            <a:r>
              <a:rPr lang="fr-FR" dirty="0" smtClean="0"/>
              <a:t> for us in Ingres.  Configuration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achieved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a user </a:t>
            </a:r>
            <a:r>
              <a:rPr lang="fr-FR" dirty="0" err="1" smtClean="0"/>
              <a:t>friendly</a:t>
            </a:r>
            <a:r>
              <a:rPr lang="fr-FR" dirty="0" smtClean="0"/>
              <a:t> GUI, </a:t>
            </a:r>
            <a:r>
              <a:rPr lang="fr-FR" dirty="0" err="1" smtClean="0"/>
              <a:t>written</a:t>
            </a:r>
            <a:r>
              <a:rPr lang="fr-FR" dirty="0" smtClean="0"/>
              <a:t> in Java Swing and </a:t>
            </a:r>
            <a:r>
              <a:rPr lang="fr-FR" dirty="0" err="1" smtClean="0"/>
              <a:t>accessing</a:t>
            </a:r>
            <a:r>
              <a:rPr lang="fr-FR" dirty="0" smtClean="0"/>
              <a:t> the </a:t>
            </a:r>
            <a:r>
              <a:rPr lang="fr-FR" dirty="0" err="1" smtClean="0"/>
              <a:t>database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</a:t>
            </a:r>
            <a:r>
              <a:rPr lang="fr-FR" dirty="0" err="1" smtClean="0"/>
              <a:t>Hibernate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03485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considered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dirty="0" smtClean="0"/>
              <a:t> main use cases for </a:t>
            </a:r>
            <a:r>
              <a:rPr lang="fr-FR" dirty="0" err="1" smtClean="0"/>
              <a:t>configuring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first </a:t>
            </a:r>
            <a:r>
              <a:rPr lang="fr-FR" dirty="0" err="1" smtClean="0"/>
              <a:t>step</a:t>
            </a:r>
            <a:r>
              <a:rPr lang="fr-FR" dirty="0" smtClean="0"/>
              <a:t> </a:t>
            </a:r>
            <a:r>
              <a:rPr lang="fr-FR" dirty="0" err="1" smtClean="0"/>
              <a:t>consists</a:t>
            </a:r>
            <a:r>
              <a:rPr lang="fr-FR" dirty="0" smtClean="0"/>
              <a:t> of </a:t>
            </a:r>
            <a:r>
              <a:rPr lang="fr-FR" dirty="0" err="1" smtClean="0"/>
              <a:t>defining</a:t>
            </a:r>
            <a:r>
              <a:rPr lang="fr-FR" dirty="0" smtClean="0"/>
              <a:t> by people </a:t>
            </a:r>
            <a:r>
              <a:rPr lang="fr-FR" dirty="0" err="1" smtClean="0"/>
              <a:t>from</a:t>
            </a:r>
            <a:r>
              <a:rPr lang="fr-FR" dirty="0" smtClean="0"/>
              <a:t> the control group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types </a:t>
            </a:r>
            <a:r>
              <a:rPr lang="fr-FR" dirty="0" err="1" smtClean="0"/>
              <a:t>abled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,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for </a:t>
            </a:r>
            <a:r>
              <a:rPr lang="fr-FR" dirty="0" err="1" smtClean="0"/>
              <a:t>example</a:t>
            </a:r>
            <a:r>
              <a:rPr lang="fr-FR" dirty="0" smtClean="0"/>
              <a:t> the </a:t>
            </a:r>
            <a:r>
              <a:rPr lang="fr-FR" dirty="0" err="1" smtClean="0"/>
              <a:t>beam</a:t>
            </a:r>
            <a:r>
              <a:rPr lang="fr-FR" dirty="0" smtClean="0"/>
              <a:t> profiler one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connexion file as the interface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implemented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the </a:t>
            </a:r>
            <a:r>
              <a:rPr lang="fr-FR" dirty="0" err="1" smtClean="0"/>
              <a:t>Modbus</a:t>
            </a:r>
            <a:r>
              <a:rPr lang="fr-FR" dirty="0" smtClean="0"/>
              <a:t>/TCP </a:t>
            </a:r>
            <a:r>
              <a:rPr lang="fr-FR" dirty="0" err="1" smtClean="0"/>
              <a:t>protocol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Therefore</a:t>
            </a:r>
            <a:r>
              <a:rPr lang="fr-FR" dirty="0" smtClean="0"/>
              <a:t> end </a:t>
            </a:r>
            <a:r>
              <a:rPr lang="fr-FR" dirty="0" err="1" smtClean="0"/>
              <a:t>users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able to configure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. </a:t>
            </a:r>
            <a:r>
              <a:rPr lang="fr-FR" dirty="0" err="1" smtClean="0"/>
              <a:t>At</a:t>
            </a:r>
            <a:r>
              <a:rPr lang="fr-FR" dirty="0" smtClean="0"/>
              <a:t> the end,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the control group </a:t>
            </a:r>
            <a:r>
              <a:rPr lang="fr-FR" dirty="0" err="1" smtClean="0"/>
              <a:t>responsability</a:t>
            </a:r>
            <a:r>
              <a:rPr lang="fr-FR" dirty="0" smtClean="0"/>
              <a:t> to </a:t>
            </a:r>
            <a:r>
              <a:rPr lang="fr-FR" dirty="0" err="1" smtClean="0"/>
              <a:t>generate</a:t>
            </a:r>
            <a:r>
              <a:rPr lang="fr-FR" dirty="0" smtClean="0"/>
              <a:t> the IOC files and </a:t>
            </a:r>
            <a:r>
              <a:rPr lang="fr-FR" dirty="0" err="1" smtClean="0"/>
              <a:t>run</a:t>
            </a:r>
            <a:r>
              <a:rPr lang="fr-FR" dirty="0" smtClean="0"/>
              <a:t> the new configuration version.</a:t>
            </a:r>
          </a:p>
          <a:p>
            <a:r>
              <a:rPr lang="fr-FR" dirty="0" smtClean="0"/>
              <a:t>The second case deals </a:t>
            </a:r>
            <a:r>
              <a:rPr lang="fr-FR" dirty="0" err="1" smtClean="0"/>
              <a:t>with</a:t>
            </a:r>
            <a:r>
              <a:rPr lang="fr-FR" dirty="0" smtClean="0"/>
              <a:t> the PLC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. As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more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r>
              <a:rPr lang="fr-FR" dirty="0" smtClean="0"/>
              <a:t>, the </a:t>
            </a:r>
            <a:r>
              <a:rPr lang="fr-FR" dirty="0" err="1" smtClean="0"/>
              <a:t>genAuto</a:t>
            </a:r>
            <a:r>
              <a:rPr lang="fr-FR" dirty="0" smtClean="0"/>
              <a:t> utility </a:t>
            </a:r>
            <a:r>
              <a:rPr lang="fr-FR" dirty="0" err="1" smtClean="0"/>
              <a:t>directly</a:t>
            </a:r>
            <a:r>
              <a:rPr lang="fr-FR" dirty="0" smtClean="0"/>
              <a:t> </a:t>
            </a:r>
            <a:r>
              <a:rPr lang="fr-FR" dirty="0" err="1" smtClean="0"/>
              <a:t>generates</a:t>
            </a:r>
            <a:r>
              <a:rPr lang="fr-FR" dirty="0" smtClean="0"/>
              <a:t> the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app</a:t>
            </a:r>
            <a:r>
              <a:rPr lang="fr-FR" dirty="0" smtClean="0"/>
              <a:t> modules </a:t>
            </a:r>
            <a:r>
              <a:rPr lang="fr-FR" dirty="0" err="1" smtClean="0"/>
              <a:t>starting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analog</a:t>
            </a:r>
            <a:r>
              <a:rPr lang="fr-FR" dirty="0" smtClean="0"/>
              <a:t>, </a:t>
            </a:r>
            <a:r>
              <a:rPr lang="fr-FR" dirty="0" err="1" smtClean="0"/>
              <a:t>binary</a:t>
            </a:r>
            <a:r>
              <a:rPr lang="fr-FR" dirty="0" smtClean="0"/>
              <a:t> data </a:t>
            </a:r>
            <a:r>
              <a:rPr lang="fr-FR" dirty="0" err="1" smtClean="0"/>
              <a:t>models</a:t>
            </a:r>
            <a:r>
              <a:rPr lang="fr-FR" dirty="0" smtClean="0"/>
              <a:t>  </a:t>
            </a:r>
          </a:p>
          <a:p>
            <a:r>
              <a:rPr lang="fr-FR" dirty="0" smtClean="0"/>
              <a:t>End </a:t>
            </a:r>
            <a:r>
              <a:rPr lang="fr-FR" dirty="0" err="1" smtClean="0"/>
              <a:t>users</a:t>
            </a:r>
            <a:r>
              <a:rPr lang="fr-FR" dirty="0" smtClean="0"/>
              <a:t> are able to manage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 smtClean="0"/>
              <a:t> configuration </a:t>
            </a:r>
            <a:r>
              <a:rPr lang="fr-FR" dirty="0" err="1" smtClean="0"/>
              <a:t>from</a:t>
            </a:r>
            <a:r>
              <a:rPr lang="fr-FR" dirty="0" smtClean="0"/>
              <a:t> a GUI as the one </a:t>
            </a:r>
            <a:r>
              <a:rPr lang="fr-FR" dirty="0" err="1" smtClean="0"/>
              <a:t>presented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. One </a:t>
            </a:r>
            <a:r>
              <a:rPr lang="fr-FR" dirty="0" err="1" smtClean="0"/>
              <a:t>again</a:t>
            </a:r>
            <a:r>
              <a:rPr lang="fr-FR" dirty="0" smtClean="0"/>
              <a:t>, the </a:t>
            </a:r>
            <a:r>
              <a:rPr lang="fr-FR" dirty="0" err="1" smtClean="0"/>
              <a:t>generation</a:t>
            </a:r>
            <a:r>
              <a:rPr lang="fr-FR" dirty="0" smtClean="0"/>
              <a:t> and </a:t>
            </a:r>
            <a:r>
              <a:rPr lang="fr-FR" dirty="0" err="1" smtClean="0"/>
              <a:t>checking</a:t>
            </a:r>
            <a:r>
              <a:rPr lang="fr-FR" dirty="0" smtClean="0"/>
              <a:t> of the configuration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handled</a:t>
            </a:r>
            <a:r>
              <a:rPr lang="fr-FR" dirty="0" smtClean="0"/>
              <a:t> by the </a:t>
            </a:r>
            <a:r>
              <a:rPr lang="fr-FR" dirty="0" err="1" smtClean="0"/>
              <a:t>controls</a:t>
            </a:r>
            <a:r>
              <a:rPr lang="fr-FR" dirty="0" smtClean="0"/>
              <a:t> team.</a:t>
            </a:r>
          </a:p>
          <a:p>
            <a:r>
              <a:rPr lang="fr-FR" dirty="0" smtClean="0"/>
              <a:t>As </a:t>
            </a:r>
            <a:r>
              <a:rPr lang="fr-FR" dirty="0" err="1" smtClean="0"/>
              <a:t>shown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gives</a:t>
            </a:r>
            <a:r>
              <a:rPr lang="fr-FR" dirty="0" smtClean="0"/>
              <a:t> </a:t>
            </a:r>
            <a:r>
              <a:rPr lang="fr-FR" dirty="0" err="1" smtClean="0"/>
              <a:t>clear</a:t>
            </a:r>
            <a:r>
              <a:rPr lang="fr-FR" dirty="0" smtClean="0"/>
              <a:t> interfaces for PLC </a:t>
            </a:r>
            <a:r>
              <a:rPr lang="fr-FR" dirty="0" err="1" smtClean="0"/>
              <a:t>developers</a:t>
            </a:r>
            <a:r>
              <a:rPr lang="fr-FR" dirty="0" smtClean="0"/>
              <a:t>, for </a:t>
            </a:r>
            <a:r>
              <a:rPr lang="fr-FR" dirty="0" err="1" smtClean="0"/>
              <a:t>example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summary</a:t>
            </a:r>
            <a:r>
              <a:rPr lang="fr-FR" dirty="0" smtClean="0"/>
              <a:t> of adresses and data blocks </a:t>
            </a:r>
            <a:r>
              <a:rPr lang="fr-FR" dirty="0" err="1" smtClean="0"/>
              <a:t>used</a:t>
            </a:r>
            <a:r>
              <a:rPr lang="fr-FR" dirty="0" smtClean="0"/>
              <a:t> on the PLC </a:t>
            </a:r>
            <a:r>
              <a:rPr lang="fr-FR" dirty="0" err="1" smtClean="0"/>
              <a:t>side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do </a:t>
            </a:r>
            <a:r>
              <a:rPr lang="fr-FR" dirty="0" err="1" smtClean="0"/>
              <a:t>really</a:t>
            </a:r>
            <a:r>
              <a:rPr lang="fr-FR" dirty="0" smtClean="0"/>
              <a:t> </a:t>
            </a:r>
            <a:r>
              <a:rPr lang="fr-FR" dirty="0" err="1" smtClean="0"/>
              <a:t>think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ease</a:t>
            </a:r>
            <a:r>
              <a:rPr lang="fr-FR" dirty="0" smtClean="0"/>
              <a:t> the future </a:t>
            </a:r>
            <a:r>
              <a:rPr lang="fr-FR" dirty="0" err="1" smtClean="0"/>
              <a:t>operation</a:t>
            </a:r>
            <a:r>
              <a:rPr lang="fr-FR" dirty="0" smtClean="0"/>
              <a:t> not </a:t>
            </a:r>
            <a:r>
              <a:rPr lang="fr-FR" dirty="0" err="1" smtClean="0"/>
              <a:t>only</a:t>
            </a:r>
            <a:r>
              <a:rPr lang="fr-FR" dirty="0" smtClean="0"/>
              <a:t> on the control </a:t>
            </a:r>
            <a:r>
              <a:rPr lang="fr-FR" dirty="0" err="1" smtClean="0"/>
              <a:t>side</a:t>
            </a:r>
            <a:r>
              <a:rPr lang="fr-FR" dirty="0" smtClean="0"/>
              <a:t> but </a:t>
            </a:r>
            <a:r>
              <a:rPr lang="fr-FR" dirty="0" err="1" smtClean="0"/>
              <a:t>also</a:t>
            </a:r>
            <a:r>
              <a:rPr lang="fr-FR" dirty="0" smtClean="0"/>
              <a:t> for end </a:t>
            </a:r>
            <a:r>
              <a:rPr lang="fr-FR" dirty="0" err="1" smtClean="0"/>
              <a:t>users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r>
              <a:rPr lang="fr-FR" dirty="0" smtClean="0"/>
              <a:t> as for the PLC </a:t>
            </a:r>
            <a:r>
              <a:rPr lang="fr-FR" dirty="0" err="1" smtClean="0"/>
              <a:t>developers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CD1A8-1B39-4F22-B500-22A7A30EBDFF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provide</a:t>
            </a:r>
            <a:r>
              <a:rPr lang="fr-FR" dirty="0" smtClean="0"/>
              <a:t> an </a:t>
            </a:r>
            <a:r>
              <a:rPr lang="fr-FR" dirty="0" err="1" smtClean="0"/>
              <a:t>environment</a:t>
            </a:r>
            <a:r>
              <a:rPr lang="fr-FR" dirty="0" smtClean="0"/>
              <a:t> for </a:t>
            </a:r>
            <a:r>
              <a:rPr lang="fr-FR" dirty="0" err="1" smtClean="0"/>
              <a:t>preparing</a:t>
            </a:r>
            <a:r>
              <a:rPr lang="fr-FR" dirty="0" smtClean="0"/>
              <a:t> the setting values for all the machine </a:t>
            </a:r>
            <a:r>
              <a:rPr lang="fr-FR" dirty="0" err="1" smtClean="0"/>
              <a:t>according</a:t>
            </a:r>
            <a:r>
              <a:rPr lang="fr-FR" dirty="0" smtClean="0"/>
              <a:t> to </a:t>
            </a:r>
            <a:r>
              <a:rPr lang="fr-FR" dirty="0" err="1" smtClean="0"/>
              <a:t>its</a:t>
            </a:r>
            <a:r>
              <a:rPr lang="fr-FR" dirty="0" smtClean="0"/>
              <a:t> configuration and the  </a:t>
            </a:r>
            <a:r>
              <a:rPr lang="fr-FR" dirty="0" err="1" smtClean="0"/>
              <a:t>beam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accelerated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To </a:t>
            </a:r>
            <a:r>
              <a:rPr lang="fr-FR" dirty="0" err="1" smtClean="0"/>
              <a:t>acheive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first </a:t>
            </a:r>
            <a:r>
              <a:rPr lang="fr-FR" dirty="0" err="1" smtClean="0"/>
              <a:t>defined</a:t>
            </a:r>
            <a:r>
              <a:rPr lang="fr-FR" dirty="0" smtClean="0"/>
              <a:t> the </a:t>
            </a:r>
            <a:r>
              <a:rPr lang="fr-FR" dirty="0" err="1" smtClean="0"/>
              <a:t>lattice</a:t>
            </a:r>
            <a:r>
              <a:rPr lang="fr-FR" dirty="0" smtClean="0"/>
              <a:t> machine configuration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modelized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the </a:t>
            </a:r>
            <a:r>
              <a:rPr lang="fr-FR" dirty="0" err="1" smtClean="0"/>
              <a:t>database</a:t>
            </a:r>
            <a:r>
              <a:rPr lang="fr-FR" dirty="0" smtClean="0"/>
              <a:t> and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filled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hierarchy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This </a:t>
            </a:r>
            <a:r>
              <a:rPr lang="fr-FR" dirty="0" err="1" smtClean="0"/>
              <a:t>hierarchy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compliant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Xal</a:t>
            </a:r>
            <a:r>
              <a:rPr lang="fr-FR" dirty="0" smtClean="0"/>
              <a:t> architecture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applications </a:t>
            </a:r>
            <a:r>
              <a:rPr lang="fr-FR" dirty="0" err="1" smtClean="0"/>
              <a:t>written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framework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share</a:t>
            </a:r>
            <a:r>
              <a:rPr lang="fr-FR" dirty="0" smtClean="0"/>
              <a:t> the data model.</a:t>
            </a:r>
          </a:p>
          <a:p>
            <a:endParaRPr lang="fr-FR" dirty="0" smtClean="0"/>
          </a:p>
          <a:p>
            <a:r>
              <a:rPr lang="fr-FR" dirty="0" err="1" smtClean="0"/>
              <a:t>Many</a:t>
            </a:r>
            <a:r>
              <a:rPr lang="fr-FR" dirty="0" smtClean="0"/>
              <a:t> utilities are </a:t>
            </a:r>
            <a:r>
              <a:rPr lang="fr-FR" dirty="0" err="1" smtClean="0"/>
              <a:t>available</a:t>
            </a:r>
            <a:r>
              <a:rPr lang="fr-FR" dirty="0" smtClean="0"/>
              <a:t> for setting, </a:t>
            </a:r>
            <a:r>
              <a:rPr lang="fr-FR" dirty="0" err="1" smtClean="0"/>
              <a:t>loading</a:t>
            </a:r>
            <a:r>
              <a:rPr lang="fr-FR" dirty="0" smtClean="0"/>
              <a:t>, </a:t>
            </a:r>
            <a:r>
              <a:rPr lang="fr-FR" dirty="0" err="1" smtClean="0"/>
              <a:t>reading</a:t>
            </a:r>
            <a:r>
              <a:rPr lang="fr-FR" dirty="0" smtClean="0"/>
              <a:t>, </a:t>
            </a:r>
            <a:r>
              <a:rPr lang="fr-FR" dirty="0" err="1" smtClean="0"/>
              <a:t>archiving</a:t>
            </a:r>
            <a:r>
              <a:rPr lang="fr-FR" dirty="0" smtClean="0"/>
              <a:t> and </a:t>
            </a:r>
            <a:r>
              <a:rPr lang="fr-FR" dirty="0" err="1" smtClean="0"/>
              <a:t>comparing</a:t>
            </a:r>
            <a:r>
              <a:rPr lang="fr-FR" dirty="0" smtClean="0"/>
              <a:t> data </a:t>
            </a:r>
            <a:r>
              <a:rPr lang="fr-FR" dirty="0" err="1" smtClean="0"/>
              <a:t>using</a:t>
            </a:r>
            <a:r>
              <a:rPr lang="fr-FR" dirty="0" smtClean="0"/>
              <a:t> in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caes</a:t>
            </a:r>
            <a:r>
              <a:rPr lang="fr-FR" dirty="0" smtClean="0"/>
              <a:t> </a:t>
            </a:r>
            <a:r>
              <a:rPr lang="fr-FR" dirty="0" err="1" smtClean="0"/>
              <a:t>predefined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</a:t>
            </a:r>
            <a:r>
              <a:rPr lang="fr-FR" dirty="0" err="1" smtClean="0"/>
              <a:t>algorithms</a:t>
            </a:r>
            <a:r>
              <a:rPr lang="fr-FR" dirty="0" smtClean="0"/>
              <a:t>.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02835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3637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29445" y="4680840"/>
            <a:ext cx="5445126" cy="4475083"/>
          </a:xfrm>
        </p:spPr>
        <p:txBody>
          <a:bodyPr>
            <a:normAutofit/>
          </a:bodyPr>
          <a:lstStyle/>
          <a:p>
            <a:r>
              <a:rPr lang="fr-FR" dirty="0" smtClean="0"/>
              <a:t>As Françoise </a:t>
            </a:r>
            <a:r>
              <a:rPr lang="fr-FR" dirty="0" err="1" smtClean="0"/>
              <a:t>told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, a lot of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to </a:t>
            </a:r>
            <a:r>
              <a:rPr lang="fr-FR" dirty="0" err="1" smtClean="0"/>
              <a:t>get</a:t>
            </a:r>
            <a:r>
              <a:rPr lang="fr-FR" dirty="0" smtClean="0"/>
              <a:t> the </a:t>
            </a:r>
            <a:r>
              <a:rPr lang="fr-FR" dirty="0" err="1" smtClean="0"/>
              <a:t>deuterons</a:t>
            </a:r>
            <a:r>
              <a:rPr lang="fr-FR" dirty="0" smtClean="0"/>
              <a:t> source and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line </a:t>
            </a:r>
            <a:r>
              <a:rPr lang="fr-FR" dirty="0" err="1" smtClean="0"/>
              <a:t>tested</a:t>
            </a:r>
            <a:r>
              <a:rPr lang="fr-FR" dirty="0" smtClean="0"/>
              <a:t> and </a:t>
            </a:r>
            <a:r>
              <a:rPr lang="fr-FR" dirty="0" err="1" smtClean="0"/>
              <a:t>validated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Saclay, </a:t>
            </a:r>
            <a:r>
              <a:rPr lang="fr-FR" dirty="0" err="1" smtClean="0"/>
              <a:t>using</a:t>
            </a:r>
            <a:r>
              <a:rPr lang="fr-FR" dirty="0" smtClean="0"/>
              <a:t> the control system.</a:t>
            </a:r>
          </a:p>
          <a:p>
            <a:r>
              <a:rPr lang="fr-FR" dirty="0" smtClean="0"/>
              <a:t>It gave us the </a:t>
            </a:r>
            <a:r>
              <a:rPr lang="fr-FR" dirty="0" err="1" smtClean="0"/>
              <a:t>opportunity</a:t>
            </a:r>
            <a:r>
              <a:rPr lang="fr-FR" dirty="0" smtClean="0"/>
              <a:t> to </a:t>
            </a:r>
            <a:r>
              <a:rPr lang="fr-FR" dirty="0" err="1" smtClean="0"/>
              <a:t>debug</a:t>
            </a:r>
            <a:r>
              <a:rPr lang="fr-FR" dirty="0" smtClean="0"/>
              <a:t> and check the software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nearly</a:t>
            </a:r>
            <a:r>
              <a:rPr lang="fr-FR" dirty="0" smtClean="0"/>
              <a:t> </a:t>
            </a:r>
            <a:r>
              <a:rPr lang="fr-FR" dirty="0" err="1" smtClean="0"/>
              <a:t>definitive</a:t>
            </a:r>
            <a:r>
              <a:rPr lang="fr-FR" dirty="0" smtClean="0"/>
              <a:t> one.</a:t>
            </a:r>
          </a:p>
          <a:p>
            <a:r>
              <a:rPr lang="fr-FR" dirty="0" smtClean="0"/>
              <a:t>A </a:t>
            </a:r>
            <a:r>
              <a:rPr lang="fr-FR" dirty="0" err="1" smtClean="0"/>
              <a:t>work</a:t>
            </a:r>
            <a:r>
              <a:rPr lang="fr-FR" dirty="0" smtClean="0"/>
              <a:t> for </a:t>
            </a:r>
            <a:r>
              <a:rPr lang="fr-FR" dirty="0" err="1" smtClean="0"/>
              <a:t>integrating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the Spiral2 infrastructure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Ganil</a:t>
            </a:r>
            <a:r>
              <a:rPr lang="fr-FR" dirty="0" smtClean="0"/>
              <a:t> </a:t>
            </a:r>
            <a:r>
              <a:rPr lang="fr-FR" dirty="0" err="1" smtClean="0"/>
              <a:t>requirements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currently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en-US" dirty="0" smtClean="0"/>
              <a:t>The situation here is quite different as the ions source controls have not been tested as they are now at Grenoble. </a:t>
            </a:r>
          </a:p>
          <a:p>
            <a:r>
              <a:rPr lang="en-US" dirty="0" smtClean="0"/>
              <a:t>First, some part of the system was there in </a:t>
            </a:r>
            <a:r>
              <a:rPr lang="en-US" dirty="0" err="1" smtClean="0"/>
              <a:t>Labview</a:t>
            </a:r>
            <a:r>
              <a:rPr lang="en-US" dirty="0" smtClean="0"/>
              <a:t>, now it’s full Epics. Also there are new pieces of equipment instead of the LPSC installation ones.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52625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3637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on the injector controls lead to integrate  many devices. </a:t>
            </a:r>
          </a:p>
          <a:p>
            <a:r>
              <a:rPr lang="en-US" dirty="0" smtClean="0"/>
              <a:t>It was so the case for the power supplies and beam profilers from </a:t>
            </a:r>
            <a:r>
              <a:rPr lang="en-US" dirty="0" err="1" smtClean="0"/>
              <a:t>Ganil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Irfu</a:t>
            </a:r>
            <a:r>
              <a:rPr lang="en-US" dirty="0" smtClean="0"/>
              <a:t> on its side provided several interfaces for beam diagnostics, as Faraday Cups and ACCTs-DCCTs, including the fast acquisition VME based system presented by Françoise.</a:t>
            </a:r>
          </a:p>
          <a:p>
            <a:r>
              <a:rPr lang="en-US" dirty="0" smtClean="0"/>
              <a:t>IPHC Strasbourg worked on the </a:t>
            </a:r>
            <a:r>
              <a:rPr lang="en-US" dirty="0" err="1" smtClean="0"/>
              <a:t>emittancemer</a:t>
            </a:r>
            <a:r>
              <a:rPr lang="en-US" dirty="0" smtClean="0"/>
              <a:t> controls. This is quite a complex environment with a VME crate including specific I/O boards and  a PLC is in charge of security issues for the device.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02753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04045" y="4697773"/>
            <a:ext cx="5445126" cy="4475083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Linked</a:t>
            </a:r>
            <a:r>
              <a:rPr lang="fr-FR" dirty="0" smtClean="0"/>
              <a:t> to the </a:t>
            </a:r>
            <a:r>
              <a:rPr lang="fr-FR" dirty="0" err="1" smtClean="0"/>
              <a:t>acceleration</a:t>
            </a:r>
            <a:r>
              <a:rPr lang="fr-FR" baseline="0" dirty="0" smtClean="0"/>
              <a:t> part of the machine,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have to interface new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diagnostics.</a:t>
            </a:r>
            <a:r>
              <a:rPr lang="fr-FR" dirty="0" smtClean="0"/>
              <a:t>.</a:t>
            </a:r>
          </a:p>
          <a:p>
            <a:r>
              <a:rPr lang="fr-FR" dirty="0" smtClean="0"/>
              <a:t>First </a:t>
            </a:r>
            <a:r>
              <a:rPr lang="fr-FR" dirty="0" err="1" smtClean="0"/>
              <a:t>is</a:t>
            </a:r>
            <a:r>
              <a:rPr lang="fr-FR" dirty="0" smtClean="0"/>
              <a:t> the Time of Flight one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Modbus</a:t>
            </a:r>
            <a:r>
              <a:rPr lang="fr-FR" dirty="0" smtClean="0"/>
              <a:t>/TCP and ADC standard interfaces,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existing</a:t>
            </a:r>
            <a:r>
              <a:rPr lang="fr-FR" dirty="0" smtClean="0"/>
              <a:t> </a:t>
            </a:r>
            <a:r>
              <a:rPr lang="fr-FR" dirty="0" err="1" smtClean="0"/>
              <a:t>drivers.The</a:t>
            </a:r>
            <a:r>
              <a:rPr lang="fr-FR" dirty="0" smtClean="0"/>
              <a:t> first version for BTI use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> to the </a:t>
            </a:r>
            <a:r>
              <a:rPr lang="fr-FR" dirty="0" err="1" smtClean="0"/>
              <a:t>electronics</a:t>
            </a:r>
            <a:r>
              <a:rPr lang="fr-FR" dirty="0" smtClean="0"/>
              <a:t> group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Ganil</a:t>
            </a:r>
            <a:r>
              <a:rPr lang="fr-FR" dirty="0" smtClean="0"/>
              <a:t> for </a:t>
            </a:r>
            <a:r>
              <a:rPr lang="fr-FR" dirty="0" err="1" smtClean="0"/>
              <a:t>testing</a:t>
            </a:r>
            <a:r>
              <a:rPr lang="fr-FR" dirty="0" smtClean="0"/>
              <a:t>, in respect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rules</a:t>
            </a:r>
            <a:r>
              <a:rPr lang="fr-FR" dirty="0" smtClean="0"/>
              <a:t>. A large </a:t>
            </a:r>
            <a:r>
              <a:rPr lang="fr-FR" dirty="0" err="1" smtClean="0"/>
              <a:t>evoluction</a:t>
            </a:r>
            <a:r>
              <a:rPr lang="fr-FR" dirty="0" smtClean="0"/>
              <a:t> has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planned</a:t>
            </a:r>
            <a:r>
              <a:rPr lang="fr-FR" dirty="0" smtClean="0"/>
              <a:t> for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diagnostic </a:t>
            </a:r>
            <a:r>
              <a:rPr lang="fr-FR" dirty="0" err="1" smtClean="0"/>
              <a:t>inside</a:t>
            </a:r>
            <a:r>
              <a:rPr lang="fr-FR" dirty="0" smtClean="0"/>
              <a:t> the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line.</a:t>
            </a:r>
          </a:p>
          <a:p>
            <a:endParaRPr lang="fr-FR" dirty="0" smtClean="0"/>
          </a:p>
          <a:p>
            <a:r>
              <a:rPr lang="fr-FR" dirty="0" smtClean="0"/>
              <a:t>An second one </a:t>
            </a:r>
            <a:r>
              <a:rPr lang="fr-FR" dirty="0" err="1" smtClean="0"/>
              <a:t>is</a:t>
            </a:r>
            <a:r>
              <a:rPr lang="fr-FR" dirty="0" smtClean="0"/>
              <a:t> the interface </a:t>
            </a:r>
            <a:r>
              <a:rPr lang="fr-FR" dirty="0" err="1" smtClean="0"/>
              <a:t>with</a:t>
            </a:r>
            <a:r>
              <a:rPr lang="fr-FR" dirty="0" smtClean="0"/>
              <a:t> an </a:t>
            </a:r>
            <a:r>
              <a:rPr lang="fr-FR" dirty="0" err="1" smtClean="0"/>
              <a:t>Agilent</a:t>
            </a:r>
            <a:r>
              <a:rPr lang="fr-FR" dirty="0" smtClean="0"/>
              <a:t> oscilloscope for the 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r>
              <a:rPr lang="fr-FR" dirty="0" smtClean="0"/>
              <a:t> Transformer and the </a:t>
            </a:r>
            <a:r>
              <a:rPr lang="fr-FR" dirty="0" err="1" smtClean="0"/>
              <a:t>Fast</a:t>
            </a:r>
            <a:r>
              <a:rPr lang="fr-FR" dirty="0" smtClean="0"/>
              <a:t> Faraday </a:t>
            </a:r>
            <a:r>
              <a:rPr lang="fr-FR" dirty="0" err="1" smtClean="0"/>
              <a:t>Cup.The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has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validated</a:t>
            </a:r>
            <a:r>
              <a:rPr lang="fr-FR" dirty="0" smtClean="0"/>
              <a:t> and </a:t>
            </a:r>
            <a:r>
              <a:rPr lang="fr-FR" dirty="0" err="1" smtClean="0"/>
              <a:t>checked</a:t>
            </a:r>
            <a:r>
              <a:rPr lang="fr-FR" dirty="0" smtClean="0"/>
              <a:t> for </a:t>
            </a:r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use.</a:t>
            </a:r>
          </a:p>
          <a:p>
            <a:r>
              <a:rPr lang="fr-FR" dirty="0" smtClean="0"/>
              <a:t>An important diagnostics are the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losses</a:t>
            </a:r>
            <a:r>
              <a:rPr lang="fr-FR" dirty="0" smtClean="0"/>
              <a:t> monitors. </a:t>
            </a:r>
            <a:r>
              <a:rPr lang="fr-FR" dirty="0" err="1" smtClean="0"/>
              <a:t>Controls</a:t>
            </a:r>
            <a:r>
              <a:rPr lang="fr-FR" dirty="0" smtClean="0"/>
              <a:t> interfaces are </a:t>
            </a:r>
            <a:r>
              <a:rPr lang="fr-FR" dirty="0" err="1" smtClean="0"/>
              <a:t>developped</a:t>
            </a:r>
            <a:r>
              <a:rPr lang="fr-FR" dirty="0" smtClean="0"/>
              <a:t> by the </a:t>
            </a:r>
            <a:r>
              <a:rPr lang="fr-FR" dirty="0" err="1" smtClean="0"/>
              <a:t>Cosylab</a:t>
            </a:r>
            <a:r>
              <a:rPr lang="fr-FR" dirty="0" smtClean="0"/>
              <a:t> </a:t>
            </a:r>
            <a:r>
              <a:rPr lang="fr-FR" dirty="0" err="1" smtClean="0"/>
              <a:t>company</a:t>
            </a:r>
            <a:r>
              <a:rPr lang="fr-FR" dirty="0" smtClean="0"/>
              <a:t> </a:t>
            </a:r>
            <a:r>
              <a:rPr lang="fr-FR" dirty="0" err="1" smtClean="0"/>
              <a:t>technically</a:t>
            </a:r>
            <a:r>
              <a:rPr lang="fr-FR" dirty="0" smtClean="0"/>
              <a:t> </a:t>
            </a:r>
            <a:r>
              <a:rPr lang="fr-FR" dirty="0" err="1" smtClean="0"/>
              <a:t>managed</a:t>
            </a:r>
            <a:r>
              <a:rPr lang="fr-FR" dirty="0" smtClean="0"/>
              <a:t> by </a:t>
            </a:r>
            <a:r>
              <a:rPr lang="fr-FR" dirty="0" err="1" smtClean="0"/>
              <a:t>Ganil</a:t>
            </a:r>
            <a:r>
              <a:rPr lang="fr-FR" dirty="0" smtClean="0"/>
              <a:t>.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rely</a:t>
            </a:r>
            <a:r>
              <a:rPr lang="fr-FR" dirty="0" smtClean="0"/>
              <a:t> on a commercial VME </a:t>
            </a:r>
            <a:r>
              <a:rPr lang="fr-FR" dirty="0" err="1" smtClean="0"/>
              <a:t>board</a:t>
            </a:r>
            <a:r>
              <a:rPr lang="fr-FR" dirty="0" smtClean="0"/>
              <a:t> </a:t>
            </a:r>
            <a:r>
              <a:rPr lang="fr-FR" dirty="0" err="1" smtClean="0"/>
              <a:t>integrating</a:t>
            </a:r>
            <a:r>
              <a:rPr lang="fr-FR" dirty="0" smtClean="0"/>
              <a:t> an FPGA component. </a:t>
            </a:r>
            <a:r>
              <a:rPr lang="fr-FR" dirty="0" err="1" smtClean="0"/>
              <a:t>Cosylab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charge of </a:t>
            </a:r>
            <a:r>
              <a:rPr lang="fr-FR" dirty="0" err="1" smtClean="0"/>
              <a:t>providing</a:t>
            </a:r>
            <a:r>
              <a:rPr lang="fr-FR" dirty="0" smtClean="0"/>
              <a:t> the FPGA programmation as </a:t>
            </a:r>
            <a:r>
              <a:rPr lang="fr-FR" dirty="0" err="1" smtClean="0"/>
              <a:t>well</a:t>
            </a:r>
            <a:r>
              <a:rPr lang="fr-FR" dirty="0" smtClean="0"/>
              <a:t> as the Epics driver,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r>
              <a:rPr lang="fr-FR" dirty="0" smtClean="0"/>
              <a:t> of functionality. The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r>
              <a:rPr lang="fr-FR" dirty="0" err="1" smtClean="0"/>
              <a:t>VxWorks</a:t>
            </a:r>
            <a:r>
              <a:rPr lang="fr-FR" dirty="0" smtClean="0"/>
              <a:t> driver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written</a:t>
            </a:r>
            <a:r>
              <a:rPr lang="fr-FR" dirty="0" smtClean="0"/>
              <a:t> and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waiting</a:t>
            </a:r>
            <a:r>
              <a:rPr lang="fr-FR" dirty="0" smtClean="0"/>
              <a:t> for </a:t>
            </a:r>
            <a:r>
              <a:rPr lang="fr-FR" dirty="0" err="1" smtClean="0"/>
              <a:t>Ganil</a:t>
            </a:r>
            <a:r>
              <a:rPr lang="fr-FR" dirty="0" smtClean="0"/>
              <a:t> check.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specifications</a:t>
            </a:r>
            <a:r>
              <a:rPr lang="fr-FR" dirty="0" smtClean="0"/>
              <a:t> for the </a:t>
            </a:r>
            <a:r>
              <a:rPr lang="fr-FR" dirty="0" err="1" smtClean="0"/>
              <a:t>upper</a:t>
            </a:r>
            <a:r>
              <a:rPr lang="fr-FR" dirty="0" smtClean="0"/>
              <a:t> layer software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dirty="0" smtClean="0"/>
              <a:t> for the </a:t>
            </a:r>
            <a:r>
              <a:rPr lang="fr-FR" dirty="0" err="1" smtClean="0"/>
              <a:t>upper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developped</a:t>
            </a:r>
            <a:r>
              <a:rPr lang="fr-FR" dirty="0" smtClean="0"/>
              <a:t> by </a:t>
            </a:r>
            <a:r>
              <a:rPr lang="fr-FR" dirty="0" err="1" smtClean="0"/>
              <a:t>Cosylab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err="1" smtClean="0"/>
              <a:t>Beam</a:t>
            </a:r>
            <a:r>
              <a:rPr lang="fr-FR" dirty="0" smtClean="0"/>
              <a:t> Position Monitors interfaces </a:t>
            </a:r>
            <a:r>
              <a:rPr lang="fr-FR" dirty="0" err="1" smtClean="0"/>
              <a:t>consist</a:t>
            </a:r>
            <a:r>
              <a:rPr lang="fr-FR" dirty="0" smtClean="0"/>
              <a:t> of a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electronic</a:t>
            </a:r>
            <a:r>
              <a:rPr lang="fr-FR" dirty="0" smtClean="0"/>
              <a:t> VME </a:t>
            </a:r>
            <a:r>
              <a:rPr lang="fr-FR" dirty="0" err="1" smtClean="0"/>
              <a:t>board</a:t>
            </a:r>
            <a:r>
              <a:rPr lang="fr-FR" dirty="0" smtClean="0"/>
              <a:t> </a:t>
            </a:r>
            <a:r>
              <a:rPr lang="fr-FR" dirty="0" err="1" smtClean="0"/>
              <a:t>developped</a:t>
            </a:r>
            <a:r>
              <a:rPr lang="fr-FR" dirty="0" smtClean="0"/>
              <a:t> by BARC </a:t>
            </a:r>
            <a:r>
              <a:rPr lang="fr-FR" dirty="0" err="1" smtClean="0"/>
              <a:t>laboratory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dedicated</a:t>
            </a:r>
            <a:r>
              <a:rPr lang="fr-FR" dirty="0" smtClean="0"/>
              <a:t> Epics driver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written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software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evaluation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Last </a:t>
            </a:r>
            <a:r>
              <a:rPr lang="fr-FR" dirty="0" err="1" smtClean="0"/>
              <a:t>beam</a:t>
            </a:r>
            <a:r>
              <a:rPr lang="fr-FR" dirty="0" smtClean="0"/>
              <a:t> diagnostic software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provided</a:t>
            </a:r>
            <a:r>
              <a:rPr lang="fr-FR" dirty="0" smtClean="0"/>
              <a:t> are the </a:t>
            </a:r>
            <a:r>
              <a:rPr lang="fr-FR" dirty="0" err="1" smtClean="0"/>
              <a:t>Beam</a:t>
            </a:r>
            <a:r>
              <a:rPr lang="fr-FR" dirty="0" smtClean="0"/>
              <a:t> Extension Monitors. </a:t>
            </a:r>
            <a:r>
              <a:rPr lang="fr-FR" dirty="0" err="1" smtClean="0"/>
              <a:t>It’s</a:t>
            </a:r>
            <a:r>
              <a:rPr lang="fr-FR" dirty="0" smtClean="0"/>
              <a:t> </a:t>
            </a:r>
            <a:r>
              <a:rPr lang="fr-FR" dirty="0" err="1" smtClean="0"/>
              <a:t>quite</a:t>
            </a:r>
            <a:r>
              <a:rPr lang="fr-FR" dirty="0" smtClean="0"/>
              <a:t> a </a:t>
            </a:r>
            <a:r>
              <a:rPr lang="fr-FR" dirty="0" err="1" smtClean="0"/>
              <a:t>complex</a:t>
            </a:r>
            <a:r>
              <a:rPr lang="fr-FR" dirty="0" smtClean="0"/>
              <a:t> system </a:t>
            </a:r>
            <a:r>
              <a:rPr lang="fr-FR" dirty="0" err="1" smtClean="0"/>
              <a:t>mixing</a:t>
            </a:r>
            <a:r>
              <a:rPr lang="fr-FR" dirty="0" smtClean="0"/>
              <a:t> a PLC, NIM </a:t>
            </a:r>
            <a:r>
              <a:rPr lang="fr-FR" dirty="0" err="1" smtClean="0"/>
              <a:t>cards</a:t>
            </a:r>
            <a:r>
              <a:rPr lang="fr-FR" dirty="0" smtClean="0"/>
              <a:t> </a:t>
            </a:r>
            <a:r>
              <a:rPr lang="fr-FR" dirty="0" err="1" smtClean="0"/>
              <a:t>including</a:t>
            </a:r>
            <a:r>
              <a:rPr lang="fr-FR" dirty="0" smtClean="0"/>
              <a:t> a </a:t>
            </a:r>
            <a:r>
              <a:rPr lang="fr-FR" dirty="0" err="1" smtClean="0"/>
              <a:t>Multichannel</a:t>
            </a:r>
            <a:r>
              <a:rPr lang="fr-FR" dirty="0" smtClean="0"/>
              <a:t> Analyzer </a:t>
            </a:r>
            <a:r>
              <a:rPr lang="fr-FR" dirty="0" err="1" smtClean="0"/>
              <a:t>board</a:t>
            </a:r>
            <a:r>
              <a:rPr lang="fr-FR" dirty="0" smtClean="0"/>
              <a:t>. The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just</a:t>
            </a:r>
            <a:r>
              <a:rPr lang="fr-FR" dirty="0" smtClean="0"/>
              <a:t> </a:t>
            </a:r>
            <a:r>
              <a:rPr lang="fr-FR" dirty="0" err="1" smtClean="0"/>
              <a:t>starting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exchanges </a:t>
            </a:r>
            <a:r>
              <a:rPr lang="fr-FR" dirty="0" err="1" smtClean="0"/>
              <a:t>with</a:t>
            </a:r>
            <a:r>
              <a:rPr lang="fr-FR" dirty="0" smtClean="0"/>
              <a:t> the provider Canberra to </a:t>
            </a:r>
            <a:r>
              <a:rPr lang="fr-FR" dirty="0" err="1" smtClean="0"/>
              <a:t>get</a:t>
            </a:r>
            <a:r>
              <a:rPr lang="fr-FR" dirty="0" smtClean="0"/>
              <a:t> information for the </a:t>
            </a:r>
            <a:r>
              <a:rPr lang="fr-FR" dirty="0" err="1" smtClean="0"/>
              <a:t>specific</a:t>
            </a:r>
            <a:r>
              <a:rPr lang="fr-FR" dirty="0" smtClean="0"/>
              <a:t> Epics driver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written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78447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A </a:t>
            </a:r>
            <a:r>
              <a:rPr lang="fr-FR" baseline="0" dirty="0" err="1" smtClean="0"/>
              <a:t>quite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solution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system to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Linac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stop activation . </a:t>
            </a:r>
          </a:p>
          <a:p>
            <a:r>
              <a:rPr lang="fr-FR" baseline="0" dirty="0" smtClean="0"/>
              <a:t>The objective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permanently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survey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intensity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the power on the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24 </a:t>
            </a:r>
            <a:r>
              <a:rPr lang="fr-FR" baseline="0" dirty="0" err="1" smtClean="0"/>
              <a:t>hours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periods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As the system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classified</a:t>
            </a:r>
            <a:r>
              <a:rPr lang="fr-FR" baseline="0" dirty="0" smtClean="0"/>
              <a:t> EPS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, the design, </a:t>
            </a:r>
            <a:r>
              <a:rPr lang="fr-FR" baseline="0" dirty="0" err="1" smtClean="0"/>
              <a:t>development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have to respect </a:t>
            </a:r>
            <a:r>
              <a:rPr lang="fr-FR" baseline="0" dirty="0" err="1" smtClean="0"/>
              <a:t>quality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insurance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procedures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rules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including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failure</a:t>
            </a:r>
            <a:r>
              <a:rPr lang="fr-FR" baseline="0" dirty="0" smtClean="0"/>
              <a:t> mode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study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by an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company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controls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relies on </a:t>
            </a:r>
            <a:r>
              <a:rPr lang="fr-FR" baseline="0" dirty="0" err="1" smtClean="0"/>
              <a:t>Labview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cRIO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embedded</a:t>
            </a:r>
            <a:r>
              <a:rPr lang="fr-FR" baseline="0" dirty="0" smtClean="0"/>
              <a:t> FFGA </a:t>
            </a:r>
            <a:r>
              <a:rPr lang="fr-FR" baseline="0" dirty="0" err="1" smtClean="0"/>
              <a:t>beside</a:t>
            </a:r>
            <a:r>
              <a:rPr lang="fr-FR" baseline="0" dirty="0" smtClean="0"/>
              <a:t> the standard </a:t>
            </a:r>
            <a:r>
              <a:rPr lang="fr-FR" baseline="0" dirty="0" err="1" smtClean="0"/>
              <a:t>controller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redundant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duplicated</a:t>
            </a:r>
            <a:r>
              <a:rPr lang="fr-FR" baseline="0" dirty="0" smtClean="0"/>
              <a:t> I/Os.</a:t>
            </a:r>
          </a:p>
          <a:p>
            <a:r>
              <a:rPr lang="fr-FR" baseline="0" dirty="0" err="1" smtClean="0"/>
              <a:t>Therefore</a:t>
            </a:r>
            <a:r>
              <a:rPr lang="fr-FR" baseline="0" dirty="0" smtClean="0"/>
              <a:t>, the system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autonomous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surveying</a:t>
            </a:r>
            <a:r>
              <a:rPr lang="fr-FR" baseline="0" dirty="0" smtClean="0"/>
              <a:t> the power and </a:t>
            </a:r>
            <a:r>
              <a:rPr lang="fr-FR" baseline="0" dirty="0" err="1" smtClean="0"/>
              <a:t>sending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cuts</a:t>
            </a:r>
            <a:r>
              <a:rPr lang="fr-FR" baseline="0" dirty="0" smtClean="0"/>
              <a:t> if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. It has a </a:t>
            </a:r>
            <a:r>
              <a:rPr lang="fr-FR" baseline="0" dirty="0" err="1" smtClean="0"/>
              <a:t>connection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control system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LabView</a:t>
            </a:r>
            <a:r>
              <a:rPr lang="fr-FR" baseline="0" dirty="0" smtClean="0"/>
              <a:t> / Epics </a:t>
            </a:r>
            <a:r>
              <a:rPr lang="fr-FR" baseline="0" dirty="0" err="1" smtClean="0"/>
              <a:t>gateway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. </a:t>
            </a:r>
          </a:p>
          <a:p>
            <a:r>
              <a:rPr lang="fr-FR" baseline="0" dirty="0" smtClean="0"/>
              <a:t>So standard Epics </a:t>
            </a:r>
            <a:r>
              <a:rPr lang="fr-FR" baseline="0" dirty="0" err="1" smtClean="0"/>
              <a:t>tools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runned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as the GUI interface for configuration or the </a:t>
            </a:r>
            <a:r>
              <a:rPr lang="fr-FR" baseline="0" dirty="0" err="1" smtClean="0"/>
              <a:t>archiving</a:t>
            </a:r>
            <a:r>
              <a:rPr lang="fr-FR" baseline="0" dirty="0" smtClean="0"/>
              <a:t> system.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24140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 few </a:t>
            </a:r>
            <a:r>
              <a:rPr lang="fr-FR" dirty="0" err="1" smtClean="0"/>
              <a:t>words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concerning</a:t>
            </a:r>
            <a:r>
              <a:rPr lang="fr-FR" dirty="0" smtClean="0"/>
              <a:t> the CSS use for the </a:t>
            </a:r>
            <a:r>
              <a:rPr lang="fr-FR" dirty="0" err="1" smtClean="0"/>
              <a:t>project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labs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collaboration </a:t>
            </a:r>
            <a:r>
              <a:rPr lang="fr-FR" dirty="0" err="1" smtClean="0"/>
              <a:t>agreed</a:t>
            </a:r>
            <a:r>
              <a:rPr lang="fr-FR" dirty="0" smtClean="0"/>
              <a:t> to </a:t>
            </a:r>
            <a:r>
              <a:rPr lang="fr-FR" dirty="0" err="1" smtClean="0"/>
              <a:t>adopt</a:t>
            </a:r>
            <a:r>
              <a:rPr lang="fr-FR" dirty="0" smtClean="0"/>
              <a:t> </a:t>
            </a:r>
            <a:r>
              <a:rPr lang="fr-FR" baseline="0" dirty="0" smtClean="0"/>
              <a:t>CSS/BOY suite, </a:t>
            </a:r>
            <a:r>
              <a:rPr lang="fr-FR" baseline="0" dirty="0" err="1" smtClean="0"/>
              <a:t>having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EDM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beginning</a:t>
            </a:r>
            <a:r>
              <a:rPr lang="fr-FR" dirty="0" smtClean="0"/>
              <a:t>, </a:t>
            </a:r>
            <a:r>
              <a:rPr lang="fr-FR" dirty="0" err="1" smtClean="0"/>
              <a:t>some</a:t>
            </a:r>
            <a:r>
              <a:rPr lang="fr-FR" dirty="0" smtClean="0"/>
              <a:t> of the first applications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tjhere</a:t>
            </a:r>
            <a:r>
              <a:rPr lang="fr-FR" dirty="0" smtClean="0"/>
              <a:t>.</a:t>
            </a:r>
            <a:endParaRPr lang="fr-FR" baseline="0" dirty="0" smtClean="0"/>
          </a:p>
          <a:p>
            <a:r>
              <a:rPr lang="fr-FR" baseline="0" dirty="0" err="1" smtClean="0"/>
              <a:t>Ganil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proposed</a:t>
            </a:r>
            <a:r>
              <a:rPr lang="fr-FR" dirty="0" smtClean="0"/>
              <a:t> and </a:t>
            </a:r>
            <a:r>
              <a:rPr lang="fr-FR" dirty="0" err="1" smtClean="0"/>
              <a:t>develops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baseline="0" dirty="0" smtClean="0"/>
              <a:t>adaptations for </a:t>
            </a:r>
            <a:r>
              <a:rPr lang="fr-FR" baseline="0" dirty="0" err="1" smtClean="0"/>
              <a:t>development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following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slides</a:t>
            </a:r>
            <a:r>
              <a:rPr lang="fr-FR" baseline="0" dirty="0" smtClean="0"/>
              <a:t>. </a:t>
            </a:r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of the CSS/BOY applications are </a:t>
            </a:r>
            <a:r>
              <a:rPr lang="fr-FR" dirty="0" err="1" smtClean="0"/>
              <a:t>available</a:t>
            </a:r>
            <a:r>
              <a:rPr lang="fr-FR" dirty="0" smtClean="0"/>
              <a:t> as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saw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presentation</a:t>
            </a:r>
            <a:r>
              <a:rPr lang="fr-FR" dirty="0" smtClean="0"/>
              <a:t>, , </a:t>
            </a:r>
            <a:r>
              <a:rPr lang="fr-FR" dirty="0" err="1" smtClean="0"/>
              <a:t>others</a:t>
            </a:r>
            <a:r>
              <a:rPr lang="fr-FR" dirty="0" smtClean="0"/>
              <a:t> are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/>
              <a:t> </a:t>
            </a:r>
            <a:r>
              <a:rPr lang="fr-FR" dirty="0" err="1" smtClean="0"/>
              <a:t>such</a:t>
            </a:r>
            <a:r>
              <a:rPr lang="fr-FR" dirty="0" smtClean="0"/>
              <a:t> as interactive </a:t>
            </a:r>
            <a:r>
              <a:rPr lang="fr-FR" dirty="0" err="1" smtClean="0"/>
              <a:t>synoptics</a:t>
            </a:r>
            <a:r>
              <a:rPr lang="fr-FR" dirty="0" smtClean="0"/>
              <a:t> as the one </a:t>
            </a:r>
            <a:r>
              <a:rPr lang="fr-FR" dirty="0" err="1" smtClean="0"/>
              <a:t>displayed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others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have </a:t>
            </a:r>
            <a:r>
              <a:rPr lang="fr-FR" dirty="0" err="1" smtClean="0"/>
              <a:t>still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, </a:t>
            </a:r>
            <a:r>
              <a:rPr lang="fr-FR" dirty="0" err="1" smtClean="0"/>
              <a:t>some</a:t>
            </a:r>
            <a:r>
              <a:rPr lang="fr-FR" dirty="0" smtClean="0"/>
              <a:t> of </a:t>
            </a:r>
            <a:r>
              <a:rPr lang="fr-FR" dirty="0" err="1" smtClean="0"/>
              <a:t>them</a:t>
            </a:r>
            <a:r>
              <a:rPr lang="fr-FR" dirty="0" smtClean="0"/>
              <a:t> are 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identified</a:t>
            </a:r>
            <a:r>
              <a:rPr lang="fr-FR" dirty="0" smtClean="0"/>
              <a:t> </a:t>
            </a:r>
            <a:r>
              <a:rPr lang="fr-FR" dirty="0" err="1" smtClean="0"/>
              <a:t>such</a:t>
            </a:r>
            <a:r>
              <a:rPr lang="fr-FR" dirty="0" smtClean="0"/>
              <a:t> the interlocks,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losses</a:t>
            </a:r>
            <a:r>
              <a:rPr lang="fr-FR" dirty="0" smtClean="0"/>
              <a:t>, </a:t>
            </a:r>
            <a:r>
              <a:rPr lang="fr-FR" dirty="0" err="1" smtClean="0"/>
              <a:t>beam</a:t>
            </a:r>
            <a:r>
              <a:rPr lang="fr-FR" dirty="0" smtClean="0"/>
              <a:t> pulse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so</a:t>
            </a:r>
            <a:r>
              <a:rPr lang="fr-FR" dirty="0" smtClean="0"/>
              <a:t> on. 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aware</a:t>
            </a:r>
            <a:r>
              <a:rPr lang="fr-FR" dirty="0" smtClean="0"/>
              <a:t> 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appear</a:t>
            </a:r>
            <a:r>
              <a:rPr lang="fr-FR" dirty="0" smtClean="0"/>
              <a:t> and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expect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CSS/BOY </a:t>
            </a:r>
            <a:r>
              <a:rPr lang="fr-FR" dirty="0" err="1" smtClean="0"/>
              <a:t>wille</a:t>
            </a:r>
            <a:r>
              <a:rPr lang="fr-FR" dirty="0" smtClean="0"/>
              <a:t> </a:t>
            </a:r>
            <a:r>
              <a:rPr lang="fr-FR" dirty="0" err="1" smtClean="0"/>
              <a:t>ease</a:t>
            </a:r>
            <a:r>
              <a:rPr lang="fr-FR" dirty="0" smtClean="0"/>
              <a:t> to </a:t>
            </a:r>
            <a:r>
              <a:rPr lang="fr-FR" dirty="0" err="1" smtClean="0"/>
              <a:t>answer</a:t>
            </a:r>
            <a:r>
              <a:rPr lang="fr-FR" dirty="0" smtClean="0"/>
              <a:t> </a:t>
            </a:r>
            <a:r>
              <a:rPr lang="fr-FR" dirty="0" err="1" smtClean="0"/>
              <a:t>quite</a:t>
            </a:r>
            <a:r>
              <a:rPr lang="fr-FR" dirty="0" smtClean="0"/>
              <a:t> </a:t>
            </a:r>
            <a:r>
              <a:rPr lang="fr-FR" dirty="0" err="1" smtClean="0"/>
              <a:t>quiclky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of </a:t>
            </a:r>
            <a:r>
              <a:rPr lang="fr-FR" dirty="0" err="1" smtClean="0"/>
              <a:t>them</a:t>
            </a:r>
            <a:r>
              <a:rPr lang="fr-FR" dirty="0" smtClean="0"/>
              <a:t>..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8841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0759C-EC41-4747-B415-997D0D1C9711}" type="slidenum">
              <a:rPr lang="fr-FR"/>
              <a:pPr/>
              <a:t>2</a:t>
            </a:fld>
            <a:endParaRPr lang="fr-FR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73637" cy="3730625"/>
          </a:xfrm>
          <a:ln/>
        </p:spPr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0245" y="4723171"/>
            <a:ext cx="5445126" cy="4894920"/>
          </a:xfrm>
        </p:spPr>
        <p:txBody>
          <a:bodyPr/>
          <a:lstStyle/>
          <a:p>
            <a:r>
              <a:rPr lang="en-US" dirty="0" smtClean="0"/>
              <a:t>The talk outline will be the following :</a:t>
            </a:r>
          </a:p>
          <a:p>
            <a:endParaRPr lang="en-US" dirty="0" smtClean="0"/>
          </a:p>
          <a:p>
            <a:r>
              <a:rPr lang="en-US" dirty="0" smtClean="0"/>
              <a:t>As an introduction, I will briefly remind you the objective of the Spiral2 project and its current status.</a:t>
            </a:r>
          </a:p>
          <a:p>
            <a:r>
              <a:rPr lang="en-US" dirty="0" smtClean="0"/>
              <a:t>Then, I’ll give some figures for the deliverables to be provided and present the work packages as defined by the </a:t>
            </a:r>
            <a:r>
              <a:rPr lang="en-US" dirty="0" err="1" smtClean="0"/>
              <a:t>organisation</a:t>
            </a:r>
            <a:r>
              <a:rPr lang="en-US" dirty="0" smtClean="0"/>
              <a:t> for the collaborations.</a:t>
            </a:r>
          </a:p>
          <a:p>
            <a:r>
              <a:rPr lang="en-US" dirty="0" smtClean="0"/>
              <a:t>Therefore, I’ll present a global overview of the control system as it is now , with first some focus on the equipment configuration. Then we well go along the machine itself with in a first phase the sources and beam lines controls, followed by the acceleration part. </a:t>
            </a:r>
          </a:p>
          <a:p>
            <a:r>
              <a:rPr lang="en-US" dirty="0" smtClean="0"/>
              <a:t>I ‘l  also put then some emphasis on specific items such as the GUIs tools we are using and the work in progress for the software integration.</a:t>
            </a:r>
          </a:p>
          <a:p>
            <a:endParaRPr lang="en-US" dirty="0" smtClean="0"/>
          </a:p>
          <a:p>
            <a:r>
              <a:rPr lang="en-US" dirty="0" smtClean="0"/>
              <a:t>Lastly, as a conclusion, I’ll try to give some perspectives concerning the control system according to the project milestones.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8340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let me go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details</a:t>
            </a:r>
            <a:r>
              <a:rPr lang="fr-FR" dirty="0" smtClean="0"/>
              <a:t> for </a:t>
            </a:r>
            <a:r>
              <a:rPr lang="fr-FR" dirty="0" err="1" smtClean="0"/>
              <a:t>this</a:t>
            </a:r>
            <a:r>
              <a:rPr lang="fr-FR" dirty="0" smtClean="0"/>
              <a:t> point </a:t>
            </a:r>
            <a:r>
              <a:rPr lang="fr-FR" dirty="0" err="1" smtClean="0"/>
              <a:t>now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main goal for us </a:t>
            </a:r>
            <a:r>
              <a:rPr lang="fr-FR" dirty="0" err="1" smtClean="0"/>
              <a:t>was</a:t>
            </a:r>
            <a:r>
              <a:rPr lang="fr-FR" dirty="0" smtClean="0"/>
              <a:t> to </a:t>
            </a:r>
            <a:r>
              <a:rPr lang="fr-FR" dirty="0" err="1" smtClean="0"/>
              <a:t>provide</a:t>
            </a:r>
            <a:r>
              <a:rPr lang="fr-FR" dirty="0" smtClean="0"/>
              <a:t> an </a:t>
            </a:r>
            <a:r>
              <a:rPr lang="fr-FR" dirty="0" err="1" smtClean="0"/>
              <a:t>Operator</a:t>
            </a:r>
            <a:r>
              <a:rPr lang="fr-FR" dirty="0" smtClean="0"/>
              <a:t> control </a:t>
            </a:r>
            <a:r>
              <a:rPr lang="fr-FR" dirty="0" err="1" smtClean="0"/>
              <a:t>environment</a:t>
            </a:r>
            <a:r>
              <a:rPr lang="fr-FR" dirty="0" smtClean="0"/>
              <a:t>,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so</a:t>
            </a:r>
            <a:r>
              <a:rPr lang="fr-FR" dirty="0" smtClean="0"/>
              <a:t>-</a:t>
            </a:r>
            <a:r>
              <a:rPr lang="fr-FR" dirty="0" err="1" smtClean="0"/>
              <a:t>called</a:t>
            </a:r>
            <a:r>
              <a:rPr lang="fr-FR" dirty="0" smtClean="0"/>
              <a:t> </a:t>
            </a:r>
            <a:r>
              <a:rPr lang="fr-FR" dirty="0" err="1" smtClean="0"/>
              <a:t>CSSop</a:t>
            </a:r>
            <a:r>
              <a:rPr lang="fr-FR" dirty="0" smtClean="0"/>
              <a:t> distribution.</a:t>
            </a:r>
          </a:p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implemented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limited</a:t>
            </a:r>
            <a:r>
              <a:rPr lang="fr-FR" dirty="0" smtClean="0"/>
              <a:t> perspectives, </a:t>
            </a:r>
            <a:r>
              <a:rPr lang="fr-FR" dirty="0" err="1" smtClean="0"/>
              <a:t>that’s</a:t>
            </a:r>
            <a:r>
              <a:rPr lang="fr-FR" dirty="0" smtClean="0"/>
              <a:t> to </a:t>
            </a:r>
            <a:r>
              <a:rPr lang="fr-FR" dirty="0" err="1" smtClean="0"/>
              <a:t>say</a:t>
            </a:r>
            <a:r>
              <a:rPr lang="fr-FR" dirty="0" smtClean="0"/>
              <a:t> the CSS </a:t>
            </a:r>
            <a:r>
              <a:rPr lang="fr-FR" dirty="0" err="1" smtClean="0"/>
              <a:t>runtime</a:t>
            </a:r>
            <a:r>
              <a:rPr lang="fr-FR" dirty="0" smtClean="0"/>
              <a:t> and data </a:t>
            </a:r>
            <a:r>
              <a:rPr lang="fr-FR" dirty="0" err="1" smtClean="0"/>
              <a:t>brower</a:t>
            </a:r>
            <a:r>
              <a:rPr lang="fr-FR" dirty="0" smtClean="0"/>
              <a:t> </a:t>
            </a:r>
            <a:r>
              <a:rPr lang="fr-FR" dirty="0" err="1" smtClean="0"/>
              <a:t>ones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Then</a:t>
            </a:r>
            <a:r>
              <a:rPr lang="fr-FR" dirty="0" smtClean="0"/>
              <a:t>, the </a:t>
            </a:r>
            <a:r>
              <a:rPr lang="fr-FR" dirty="0" err="1" smtClean="0"/>
              <a:t>features</a:t>
            </a:r>
            <a:r>
              <a:rPr lang="fr-FR" dirty="0" smtClean="0"/>
              <a:t> for </a:t>
            </a:r>
            <a:r>
              <a:rPr lang="fr-FR" dirty="0" err="1" smtClean="0"/>
              <a:t>operational</a:t>
            </a:r>
            <a:r>
              <a:rPr lang="fr-FR" dirty="0" smtClean="0"/>
              <a:t> use are </a:t>
            </a:r>
            <a:r>
              <a:rPr lang="fr-FR" dirty="0" err="1" smtClean="0"/>
              <a:t>restricted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are no </a:t>
            </a:r>
            <a:r>
              <a:rPr lang="fr-FR" dirty="0" err="1" smtClean="0"/>
              <a:t>any</a:t>
            </a:r>
            <a:r>
              <a:rPr lang="fr-FR" dirty="0" smtClean="0"/>
              <a:t> </a:t>
            </a:r>
            <a:r>
              <a:rPr lang="fr-FR" dirty="0" err="1" smtClean="0"/>
              <a:t>editing</a:t>
            </a:r>
            <a:r>
              <a:rPr lang="fr-FR" dirty="0" smtClean="0"/>
              <a:t> </a:t>
            </a:r>
            <a:r>
              <a:rPr lang="fr-FR" dirty="0" err="1" smtClean="0"/>
              <a:t>capability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Also</a:t>
            </a:r>
            <a:r>
              <a:rPr lang="fr-FR" dirty="0" smtClean="0"/>
              <a:t>, </a:t>
            </a:r>
            <a:r>
              <a:rPr lang="fr-FR" dirty="0" err="1" smtClean="0"/>
              <a:t>unused</a:t>
            </a:r>
            <a:r>
              <a:rPr lang="fr-FR" dirty="0" smtClean="0"/>
              <a:t> menus are </a:t>
            </a:r>
            <a:r>
              <a:rPr lang="fr-FR" dirty="0" err="1" smtClean="0"/>
              <a:t>removed</a:t>
            </a:r>
            <a:r>
              <a:rPr lang="fr-FR" dirty="0" smtClean="0"/>
              <a:t> and the entry point </a:t>
            </a:r>
            <a:r>
              <a:rPr lang="fr-FR" dirty="0" err="1" smtClean="0"/>
              <a:t>is</a:t>
            </a:r>
            <a:r>
              <a:rPr lang="fr-FR" dirty="0" smtClean="0"/>
              <a:t> one unique central </a:t>
            </a:r>
            <a:r>
              <a:rPr lang="fr-FR" dirty="0" err="1" smtClean="0"/>
              <a:t>launcher</a:t>
            </a:r>
            <a:r>
              <a:rPr lang="fr-FR" dirty="0" smtClean="0"/>
              <a:t> for all applications : CSS, Java/</a:t>
            </a:r>
            <a:r>
              <a:rPr lang="fr-FR" dirty="0" err="1" smtClean="0"/>
              <a:t>Xal</a:t>
            </a:r>
            <a:r>
              <a:rPr lang="fr-FR" dirty="0" smtClean="0"/>
              <a:t>, EDM or </a:t>
            </a:r>
            <a:r>
              <a:rPr lang="fr-FR" dirty="0" err="1" smtClean="0"/>
              <a:t>still</a:t>
            </a:r>
            <a:r>
              <a:rPr lang="fr-FR" dirty="0" smtClean="0"/>
              <a:t> former Ada </a:t>
            </a:r>
            <a:r>
              <a:rPr lang="fr-FR" dirty="0" err="1" smtClean="0"/>
              <a:t>ones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within</a:t>
            </a:r>
            <a:r>
              <a:rPr lang="fr-FR" dirty="0" smtClean="0"/>
              <a:t> the </a:t>
            </a:r>
            <a:r>
              <a:rPr lang="fr-FR" dirty="0" err="1" smtClean="0"/>
              <a:t>CSSop</a:t>
            </a:r>
            <a:r>
              <a:rPr lang="fr-FR" dirty="0" smtClean="0"/>
              <a:t> </a:t>
            </a:r>
            <a:r>
              <a:rPr lang="fr-FR" dirty="0" err="1" smtClean="0"/>
              <a:t>synoptic</a:t>
            </a:r>
            <a:r>
              <a:rPr lang="fr-FR" dirty="0" smtClean="0"/>
              <a:t> </a:t>
            </a:r>
            <a:r>
              <a:rPr lang="fr-FR" dirty="0" err="1" smtClean="0"/>
              <a:t>framework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find</a:t>
            </a:r>
            <a:r>
              <a:rPr lang="fr-FR" dirty="0" smtClean="0"/>
              <a:t> first the </a:t>
            </a:r>
            <a:r>
              <a:rPr lang="fr-FR" dirty="0" err="1" smtClean="0"/>
              <a:t>launcher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, the </a:t>
            </a:r>
            <a:r>
              <a:rPr lang="fr-FR" dirty="0" err="1" smtClean="0"/>
              <a:t>operator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call </a:t>
            </a:r>
            <a:r>
              <a:rPr lang="fr-FR" dirty="0" err="1" smtClean="0"/>
              <a:t>either</a:t>
            </a:r>
            <a:r>
              <a:rPr lang="fr-FR" dirty="0" smtClean="0"/>
              <a:t> the </a:t>
            </a:r>
            <a:r>
              <a:rPr lang="fr-FR" dirty="0" err="1" smtClean="0"/>
              <a:t>alarms</a:t>
            </a:r>
            <a:r>
              <a:rPr lang="fr-FR" dirty="0" smtClean="0"/>
              <a:t> display, the e-</a:t>
            </a:r>
            <a:r>
              <a:rPr lang="fr-FR" dirty="0" err="1" smtClean="0"/>
              <a:t>logbook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r>
              <a:rPr lang="fr-FR" dirty="0" smtClean="0"/>
              <a:t>, CSS </a:t>
            </a:r>
            <a:r>
              <a:rPr lang="fr-FR" dirty="0" err="1" smtClean="0"/>
              <a:t>opi</a:t>
            </a:r>
            <a:r>
              <a:rPr lang="fr-FR" dirty="0" smtClean="0"/>
              <a:t> for </a:t>
            </a:r>
            <a:r>
              <a:rPr lang="fr-FR" dirty="0" err="1" smtClean="0"/>
              <a:t>synoptics</a:t>
            </a:r>
            <a:r>
              <a:rPr lang="fr-FR" dirty="0" smtClean="0"/>
              <a:t> or </a:t>
            </a:r>
            <a:r>
              <a:rPr lang="fr-FR" dirty="0" err="1" smtClean="0"/>
              <a:t>equipment</a:t>
            </a:r>
            <a:r>
              <a:rPr lang="fr-FR" dirty="0" smtClean="0"/>
              <a:t>, Java/</a:t>
            </a:r>
            <a:r>
              <a:rPr lang="fr-FR" dirty="0" err="1" smtClean="0"/>
              <a:t>Xal</a:t>
            </a:r>
            <a:r>
              <a:rPr lang="fr-FR" dirty="0" smtClean="0"/>
              <a:t> applications or data browser CSS clients.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CSSop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predefines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opis</a:t>
            </a:r>
            <a:r>
              <a:rPr lang="fr-FR" dirty="0" smtClean="0"/>
              <a:t> :</a:t>
            </a:r>
          </a:p>
          <a:p>
            <a:r>
              <a:rPr lang="fr-FR" dirty="0" smtClean="0"/>
              <a:t>the main panel </a:t>
            </a:r>
            <a:r>
              <a:rPr lang="fr-FR" dirty="0" err="1" smtClean="0"/>
              <a:t>is</a:t>
            </a:r>
            <a:r>
              <a:rPr lang="fr-FR" dirty="0" smtClean="0"/>
              <a:t> an </a:t>
            </a:r>
            <a:r>
              <a:rPr lang="fr-FR" dirty="0" err="1" smtClean="0"/>
              <a:t>opi</a:t>
            </a:r>
            <a:r>
              <a:rPr lang="fr-FR" dirty="0" smtClean="0"/>
              <a:t> </a:t>
            </a:r>
            <a:r>
              <a:rPr lang="fr-FR" dirty="0" err="1" smtClean="0"/>
              <a:t>representation</a:t>
            </a:r>
            <a:r>
              <a:rPr lang="fr-FR" dirty="0" smtClean="0"/>
              <a:t> for the </a:t>
            </a:r>
            <a:r>
              <a:rPr lang="fr-FR" dirty="0" err="1" smtClean="0"/>
              <a:t>synoptic</a:t>
            </a:r>
            <a:r>
              <a:rPr lang="fr-FR" dirty="0" smtClean="0"/>
              <a:t> </a:t>
            </a:r>
            <a:r>
              <a:rPr lang="fr-FR" dirty="0" err="1" smtClean="0"/>
              <a:t>itself</a:t>
            </a:r>
            <a:r>
              <a:rPr lang="fr-FR" dirty="0" smtClean="0"/>
              <a:t>, </a:t>
            </a:r>
            <a:r>
              <a:rPr lang="fr-FR" dirty="0" err="1" smtClean="0"/>
              <a:t>having</a:t>
            </a:r>
            <a:r>
              <a:rPr lang="fr-FR" dirty="0" smtClean="0"/>
              <a:t> an </a:t>
            </a:r>
            <a:r>
              <a:rPr lang="fr-FR" dirty="0" err="1" smtClean="0"/>
              <a:t>opi</a:t>
            </a:r>
            <a:r>
              <a:rPr lang="fr-FR" dirty="0" smtClean="0"/>
              <a:t> container to display the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characteristics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The right area on the right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reserved</a:t>
            </a:r>
            <a:r>
              <a:rPr lang="fr-FR" dirty="0" smtClean="0"/>
              <a:t> for </a:t>
            </a:r>
            <a:r>
              <a:rPr lang="fr-FR" dirty="0" err="1" smtClean="0"/>
              <a:t>individual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interactions, </a:t>
            </a:r>
            <a:r>
              <a:rPr lang="fr-FR" dirty="0" err="1" smtClean="0"/>
              <a:t>such</a:t>
            </a:r>
            <a:r>
              <a:rPr lang="fr-FR" dirty="0" smtClean="0"/>
              <a:t> as </a:t>
            </a:r>
            <a:r>
              <a:rPr lang="fr-FR" dirty="0" err="1" smtClean="0"/>
              <a:t>commands</a:t>
            </a:r>
            <a:r>
              <a:rPr lang="fr-FR" dirty="0" smtClean="0"/>
              <a:t> or </a:t>
            </a:r>
            <a:r>
              <a:rPr lang="fr-FR" dirty="0" err="1" smtClean="0"/>
              <a:t>status</a:t>
            </a:r>
            <a:r>
              <a:rPr lang="fr-FR" dirty="0" smtClean="0"/>
              <a:t> and default </a:t>
            </a:r>
            <a:r>
              <a:rPr lang="fr-FR" dirty="0" err="1" smtClean="0"/>
              <a:t>representations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err="1" smtClean="0"/>
              <a:t>Concerning</a:t>
            </a:r>
            <a:r>
              <a:rPr lang="fr-FR" dirty="0" smtClean="0"/>
              <a:t> the machine </a:t>
            </a:r>
            <a:r>
              <a:rPr lang="fr-FR" dirty="0" err="1" smtClean="0"/>
              <a:t>synoptic</a:t>
            </a:r>
            <a:r>
              <a:rPr lang="fr-FR" dirty="0" smtClean="0"/>
              <a:t> display,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r>
              <a:rPr lang="fr-FR" dirty="0" smtClean="0"/>
              <a:t> a </a:t>
            </a:r>
            <a:r>
              <a:rPr lang="fr-FR" dirty="0" err="1" smtClean="0"/>
              <a:t>widget</a:t>
            </a:r>
            <a:r>
              <a:rPr lang="fr-FR" dirty="0" smtClean="0"/>
              <a:t> </a:t>
            </a:r>
            <a:r>
              <a:rPr lang="fr-FR" dirty="0" err="1" smtClean="0"/>
              <a:t>library</a:t>
            </a:r>
            <a:r>
              <a:rPr lang="fr-FR" dirty="0" smtClean="0"/>
              <a:t> for the main components </a:t>
            </a:r>
            <a:r>
              <a:rPr lang="fr-FR" dirty="0" err="1" smtClean="0"/>
              <a:t>such</a:t>
            </a:r>
            <a:r>
              <a:rPr lang="fr-FR" dirty="0" smtClean="0"/>
              <a:t> as </a:t>
            </a:r>
            <a:r>
              <a:rPr lang="fr-FR" dirty="0" err="1" smtClean="0"/>
              <a:t>quadrupoles</a:t>
            </a:r>
            <a:r>
              <a:rPr lang="fr-FR" dirty="0" smtClean="0"/>
              <a:t>, </a:t>
            </a:r>
            <a:r>
              <a:rPr lang="fr-FR" dirty="0" err="1" smtClean="0"/>
              <a:t>dipoles,slits</a:t>
            </a:r>
            <a:r>
              <a:rPr lang="fr-FR" dirty="0" smtClean="0"/>
              <a:t> and for </a:t>
            </a:r>
            <a:r>
              <a:rPr lang="fr-FR" dirty="0" err="1" smtClean="0"/>
              <a:t>example</a:t>
            </a:r>
            <a:r>
              <a:rPr lang="fr-FR" dirty="0" smtClean="0"/>
              <a:t> Faraday </a:t>
            </a:r>
            <a:r>
              <a:rPr lang="fr-FR" dirty="0" err="1" smtClean="0"/>
              <a:t>cups</a:t>
            </a:r>
            <a:r>
              <a:rPr lang="fr-FR" dirty="0" smtClean="0"/>
              <a:t>.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Faraday </a:t>
            </a:r>
            <a:r>
              <a:rPr lang="fr-FR" dirty="0" err="1" smtClean="0"/>
              <a:t>cup</a:t>
            </a:r>
            <a:r>
              <a:rPr lang="fr-FR" dirty="0" smtClean="0"/>
              <a:t> </a:t>
            </a:r>
            <a:r>
              <a:rPr lang="fr-FR" dirty="0" err="1" smtClean="0"/>
              <a:t>widget</a:t>
            </a:r>
            <a:r>
              <a:rPr lang="fr-FR" dirty="0" smtClean="0"/>
              <a:t>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graphical</a:t>
            </a:r>
            <a:r>
              <a:rPr lang="fr-FR" dirty="0" smtClean="0"/>
              <a:t> </a:t>
            </a:r>
            <a:r>
              <a:rPr lang="fr-FR" dirty="0" err="1" smtClean="0"/>
              <a:t>representation</a:t>
            </a:r>
            <a:r>
              <a:rPr lang="fr-FR" dirty="0" smtClean="0"/>
              <a:t> </a:t>
            </a:r>
            <a:r>
              <a:rPr lang="fr-FR" dirty="0" err="1" smtClean="0"/>
              <a:t>showing</a:t>
            </a:r>
            <a:r>
              <a:rPr lang="fr-FR" dirty="0" smtClean="0"/>
              <a:t> the </a:t>
            </a:r>
            <a:r>
              <a:rPr lang="fr-FR" dirty="0" err="1" smtClean="0"/>
              <a:t>device</a:t>
            </a:r>
            <a:r>
              <a:rPr lang="fr-FR" dirty="0" smtClean="0"/>
              <a:t> and a LED </a:t>
            </a:r>
            <a:r>
              <a:rPr lang="fr-FR" dirty="0" err="1" smtClean="0"/>
              <a:t>indicator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Properties</a:t>
            </a:r>
            <a:r>
              <a:rPr lang="fr-FR" dirty="0" smtClean="0"/>
              <a:t> are </a:t>
            </a:r>
            <a:r>
              <a:rPr lang="fr-FR" dirty="0" err="1" smtClean="0"/>
              <a:t>defined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people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represent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optional</a:t>
            </a:r>
            <a:r>
              <a:rPr lang="fr-FR" dirty="0" smtClean="0"/>
              <a:t> displays. </a:t>
            </a:r>
          </a:p>
          <a:p>
            <a:r>
              <a:rPr lang="fr-FR" dirty="0" err="1" smtClean="0"/>
              <a:t>Alignment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chosen</a:t>
            </a:r>
            <a:r>
              <a:rPr lang="fr-FR" dirty="0" smtClean="0"/>
              <a:t> and the </a:t>
            </a:r>
            <a:r>
              <a:rPr lang="fr-FR" dirty="0" err="1" smtClean="0"/>
              <a:t>graphical</a:t>
            </a:r>
            <a:r>
              <a:rPr lang="fr-FR" dirty="0" smtClean="0"/>
              <a:t> </a:t>
            </a:r>
            <a:r>
              <a:rPr lang="fr-FR" dirty="0" err="1" smtClean="0"/>
              <a:t>representation</a:t>
            </a:r>
            <a:r>
              <a:rPr lang="fr-FR" dirty="0" smtClean="0"/>
              <a:t> </a:t>
            </a:r>
            <a:r>
              <a:rPr lang="fr-FR" dirty="0" err="1" smtClean="0"/>
              <a:t>itself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rotated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Lastly</a:t>
            </a:r>
            <a:r>
              <a:rPr lang="fr-FR" dirty="0" smtClean="0"/>
              <a:t>, font size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adjusted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Prior to the </a:t>
            </a:r>
            <a:r>
              <a:rPr lang="fr-FR" dirty="0" err="1" smtClean="0"/>
              <a:t>operation</a:t>
            </a:r>
            <a:r>
              <a:rPr lang="fr-FR" dirty="0" smtClean="0"/>
              <a:t> use, for </a:t>
            </a:r>
            <a:r>
              <a:rPr lang="fr-FR" dirty="0" err="1" smtClean="0"/>
              <a:t>developpers</a:t>
            </a:r>
            <a:r>
              <a:rPr lang="fr-FR" dirty="0" smtClean="0"/>
              <a:t>, 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provide</a:t>
            </a:r>
            <a:r>
              <a:rPr lang="fr-FR" dirty="0" smtClean="0"/>
              <a:t>  the </a:t>
            </a:r>
            <a:r>
              <a:rPr lang="fr-FR" dirty="0" err="1" smtClean="0"/>
              <a:t>CSSdev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r>
              <a:rPr lang="fr-FR" dirty="0" smtClean="0"/>
              <a:t> for </a:t>
            </a:r>
            <a:r>
              <a:rPr lang="fr-FR" dirty="0" err="1" smtClean="0"/>
              <a:t>development</a:t>
            </a:r>
            <a:r>
              <a:rPr lang="fr-FR" dirty="0" smtClean="0"/>
              <a:t> </a:t>
            </a:r>
            <a:r>
              <a:rPr lang="fr-FR" dirty="0" err="1" smtClean="0"/>
              <a:t>providing</a:t>
            </a:r>
            <a:r>
              <a:rPr lang="fr-FR" dirty="0" smtClean="0"/>
              <a:t> the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widget</a:t>
            </a:r>
            <a:r>
              <a:rPr lang="fr-FR" dirty="0" smtClean="0"/>
              <a:t> </a:t>
            </a:r>
            <a:r>
              <a:rPr lang="fr-FR" dirty="0" err="1" smtClean="0"/>
              <a:t>library</a:t>
            </a:r>
            <a:r>
              <a:rPr lang="fr-FR" dirty="0" smtClean="0"/>
              <a:t> and </a:t>
            </a:r>
            <a:r>
              <a:rPr lang="fr-FR" dirty="0" err="1" smtClean="0"/>
              <a:t>adding</a:t>
            </a:r>
            <a:r>
              <a:rPr lang="fr-FR" dirty="0" smtClean="0"/>
              <a:t> </a:t>
            </a:r>
            <a:r>
              <a:rPr lang="fr-FR" dirty="0" err="1" smtClean="0"/>
              <a:t>features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the </a:t>
            </a:r>
            <a:r>
              <a:rPr lang="fr-FR" dirty="0" err="1" smtClean="0"/>
              <a:t>user’s</a:t>
            </a:r>
            <a:r>
              <a:rPr lang="fr-FR" dirty="0" smtClean="0"/>
              <a:t> </a:t>
            </a:r>
            <a:r>
              <a:rPr lang="fr-FR" dirty="0" err="1" smtClean="0"/>
              <a:t>workspace</a:t>
            </a:r>
            <a:r>
              <a:rPr lang="fr-FR" dirty="0" smtClean="0"/>
              <a:t> .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CSSdev</a:t>
            </a:r>
            <a:r>
              <a:rPr lang="fr-FR" dirty="0" smtClean="0"/>
              <a:t> and </a:t>
            </a:r>
            <a:r>
              <a:rPr lang="fr-FR" dirty="0" err="1" smtClean="0"/>
              <a:t>CSSop</a:t>
            </a:r>
            <a:r>
              <a:rPr lang="fr-FR" dirty="0" smtClean="0"/>
              <a:t> distributions are </a:t>
            </a:r>
            <a:r>
              <a:rPr lang="fr-FR" dirty="0" err="1" smtClean="0"/>
              <a:t>shared</a:t>
            </a:r>
            <a:r>
              <a:rPr lang="fr-FR" dirty="0" smtClean="0"/>
              <a:t> by the </a:t>
            </a:r>
            <a:r>
              <a:rPr lang="fr-FR" dirty="0" err="1" smtClean="0"/>
              <a:t>labs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the </a:t>
            </a:r>
            <a:r>
              <a:rPr lang="fr-FR" dirty="0" err="1" smtClean="0"/>
              <a:t>link</a:t>
            </a:r>
            <a:r>
              <a:rPr lang="fr-FR" dirty="0" smtClean="0"/>
              <a:t> </a:t>
            </a:r>
            <a:r>
              <a:rPr lang="fr-FR" dirty="0" err="1" smtClean="0"/>
              <a:t>pointed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other</a:t>
            </a:r>
            <a:r>
              <a:rPr lang="fr-FR" dirty="0" smtClean="0"/>
              <a:t> GUI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r>
              <a:rPr lang="fr-FR" dirty="0" err="1" smtClean="0"/>
              <a:t>concerns</a:t>
            </a:r>
            <a:r>
              <a:rPr lang="fr-FR" dirty="0" smtClean="0"/>
              <a:t> high </a:t>
            </a:r>
            <a:r>
              <a:rPr lang="fr-FR" dirty="0" err="1" smtClean="0"/>
              <a:t>level</a:t>
            </a:r>
            <a:r>
              <a:rPr lang="fr-FR" dirty="0" smtClean="0"/>
              <a:t> applications. </a:t>
            </a:r>
            <a:r>
              <a:rPr lang="fr-FR" dirty="0" err="1" smtClean="0"/>
              <a:t>They</a:t>
            </a:r>
            <a:r>
              <a:rPr lang="fr-FR" dirty="0" smtClean="0"/>
              <a:t> are </a:t>
            </a:r>
            <a:r>
              <a:rPr lang="fr-FR" dirty="0" err="1" smtClean="0"/>
              <a:t>written</a:t>
            </a:r>
            <a:r>
              <a:rPr lang="fr-FR" dirty="0" smtClean="0"/>
              <a:t> in Java </a:t>
            </a:r>
            <a:r>
              <a:rPr lang="fr-FR" dirty="0" err="1" smtClean="0"/>
              <a:t>within</a:t>
            </a:r>
            <a:r>
              <a:rPr lang="fr-FR" dirty="0" smtClean="0"/>
              <a:t> a Spiral2 </a:t>
            </a:r>
            <a:r>
              <a:rPr lang="fr-FR" dirty="0" err="1" smtClean="0"/>
              <a:t>framework</a:t>
            </a:r>
            <a:r>
              <a:rPr lang="fr-FR" dirty="0" smtClean="0"/>
              <a:t> </a:t>
            </a:r>
            <a:r>
              <a:rPr lang="fr-FR" dirty="0" err="1" smtClean="0"/>
              <a:t>derived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SNS </a:t>
            </a:r>
            <a:r>
              <a:rPr lang="fr-FR" dirty="0" err="1" smtClean="0"/>
              <a:t>Xal</a:t>
            </a:r>
            <a:r>
              <a:rPr lang="fr-FR" dirty="0" smtClean="0"/>
              <a:t> one.</a:t>
            </a:r>
          </a:p>
          <a:p>
            <a:endParaRPr lang="fr-FR" dirty="0"/>
          </a:p>
          <a:p>
            <a:r>
              <a:rPr lang="fr-FR" dirty="0" err="1" smtClean="0"/>
              <a:t>Some</a:t>
            </a:r>
            <a:r>
              <a:rPr lang="fr-FR" dirty="0" smtClean="0"/>
              <a:t> of </a:t>
            </a:r>
            <a:r>
              <a:rPr lang="fr-FR" dirty="0" err="1" smtClean="0"/>
              <a:t>them</a:t>
            </a:r>
            <a:r>
              <a:rPr lang="fr-FR" dirty="0" smtClean="0"/>
              <a:t> are </a:t>
            </a:r>
            <a:r>
              <a:rPr lang="fr-FR" dirty="0" err="1" smtClean="0"/>
              <a:t>available</a:t>
            </a:r>
            <a:r>
              <a:rPr lang="fr-FR" dirty="0" smtClean="0"/>
              <a:t>, </a:t>
            </a:r>
            <a:r>
              <a:rPr lang="fr-FR" dirty="0" err="1" smtClean="0"/>
              <a:t>having</a:t>
            </a:r>
            <a:r>
              <a:rPr lang="fr-FR" dirty="0" smtClean="0"/>
              <a:t> been </a:t>
            </a:r>
            <a:r>
              <a:rPr lang="fr-FR" dirty="0" err="1" smtClean="0"/>
              <a:t>partially</a:t>
            </a:r>
            <a:r>
              <a:rPr lang="fr-FR" dirty="0" smtClean="0"/>
              <a:t> </a:t>
            </a:r>
            <a:r>
              <a:rPr lang="fr-FR" dirty="0" err="1" smtClean="0"/>
              <a:t>tested</a:t>
            </a:r>
            <a:r>
              <a:rPr lang="fr-FR" dirty="0" smtClean="0"/>
              <a:t> at Saclay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beam</a:t>
            </a:r>
            <a:r>
              <a:rPr lang="fr-FR" dirty="0" smtClean="0"/>
              <a:t> production tests,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the case </a:t>
            </a:r>
            <a:r>
              <a:rPr lang="fr-FR" dirty="0" err="1" smtClean="0"/>
              <a:t>typically</a:t>
            </a:r>
            <a:r>
              <a:rPr lang="fr-FR" dirty="0" smtClean="0"/>
              <a:t> for the </a:t>
            </a: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emiitance</a:t>
            </a:r>
            <a:r>
              <a:rPr lang="fr-FR" dirty="0" smtClean="0"/>
              <a:t> limitation and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profilers</a:t>
            </a:r>
            <a:r>
              <a:rPr lang="fr-FR" dirty="0" smtClean="0"/>
              <a:t> display </a:t>
            </a:r>
            <a:r>
              <a:rPr lang="fr-FR" dirty="0" err="1" smtClean="0"/>
              <a:t>ones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Others</a:t>
            </a:r>
            <a:r>
              <a:rPr lang="fr-FR" dirty="0" smtClean="0"/>
              <a:t> are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or have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developped</a:t>
            </a:r>
            <a:r>
              <a:rPr lang="fr-FR" dirty="0" smtClean="0"/>
              <a:t>, </a:t>
            </a:r>
            <a:r>
              <a:rPr lang="fr-FR" dirty="0" err="1" smtClean="0"/>
              <a:t>such</a:t>
            </a:r>
            <a:r>
              <a:rPr lang="fr-FR" dirty="0" smtClean="0"/>
              <a:t> as the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tuning</a:t>
            </a:r>
            <a:r>
              <a:rPr lang="fr-FR" dirty="0" smtClean="0"/>
              <a:t> or the MPS </a:t>
            </a:r>
            <a:r>
              <a:rPr lang="fr-FR" dirty="0" err="1" smtClean="0"/>
              <a:t>related</a:t>
            </a:r>
            <a:r>
              <a:rPr lang="fr-FR" dirty="0" smtClean="0"/>
              <a:t> applications.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56361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As </a:t>
            </a:r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entering</a:t>
            </a:r>
            <a:r>
              <a:rPr lang="fr-FR" dirty="0" smtClean="0"/>
              <a:t> the final phase of the </a:t>
            </a:r>
            <a:r>
              <a:rPr lang="fr-FR" dirty="0" err="1" smtClean="0"/>
              <a:t>project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have to </a:t>
            </a:r>
            <a:r>
              <a:rPr lang="fr-FR" dirty="0" err="1" smtClean="0"/>
              <a:t>prepare</a:t>
            </a:r>
            <a:r>
              <a:rPr lang="fr-FR" dirty="0" smtClean="0"/>
              <a:t> the </a:t>
            </a:r>
            <a:r>
              <a:rPr lang="fr-FR" dirty="0" err="1" smtClean="0"/>
              <a:t>sofware</a:t>
            </a:r>
            <a:r>
              <a:rPr lang="fr-FR" dirty="0" smtClean="0"/>
              <a:t> </a:t>
            </a:r>
            <a:r>
              <a:rPr lang="fr-FR" dirty="0" err="1" smtClean="0"/>
              <a:t>integration</a:t>
            </a:r>
            <a:r>
              <a:rPr lang="fr-FR" dirty="0" smtClean="0"/>
              <a:t>.</a:t>
            </a:r>
          </a:p>
          <a:p>
            <a:r>
              <a:rPr lang="fr-FR" dirty="0" smtClean="0"/>
              <a:t>First, </a:t>
            </a:r>
            <a:r>
              <a:rPr lang="fr-FR" dirty="0" err="1" smtClean="0"/>
              <a:t>we</a:t>
            </a:r>
            <a:r>
              <a:rPr lang="fr-FR" dirty="0" smtClean="0"/>
              <a:t> have to check the </a:t>
            </a:r>
            <a:r>
              <a:rPr lang="fr-FR" dirty="0" err="1" smtClean="0"/>
              <a:t>coherency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the </a:t>
            </a:r>
            <a:r>
              <a:rPr lang="fr-FR" dirty="0" err="1" smtClean="0"/>
              <a:t>sofware</a:t>
            </a:r>
            <a:r>
              <a:rPr lang="fr-FR" dirty="0" smtClean="0"/>
              <a:t> </a:t>
            </a:r>
            <a:r>
              <a:rPr lang="fr-FR" dirty="0" err="1" smtClean="0"/>
              <a:t>deliveries</a:t>
            </a:r>
            <a:r>
              <a:rPr lang="fr-FR" dirty="0" smtClean="0"/>
              <a:t> and the </a:t>
            </a:r>
            <a:r>
              <a:rPr lang="fr-FR" dirty="0" err="1" smtClean="0"/>
              <a:t>rules</a:t>
            </a:r>
            <a:r>
              <a:rPr lang="fr-FR" dirty="0" smtClean="0"/>
              <a:t> or codifications as </a:t>
            </a:r>
            <a:r>
              <a:rPr lang="fr-FR" dirty="0" err="1" smtClean="0"/>
              <a:t>defined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development</a:t>
            </a:r>
            <a:r>
              <a:rPr lang="fr-FR" dirty="0" smtClean="0"/>
              <a:t> phase. </a:t>
            </a:r>
          </a:p>
          <a:p>
            <a:r>
              <a:rPr lang="fr-FR" dirty="0" err="1" smtClean="0"/>
              <a:t>Also</a:t>
            </a:r>
            <a:r>
              <a:rPr lang="fr-FR" dirty="0" smtClean="0"/>
              <a:t> 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have to </a:t>
            </a:r>
            <a:r>
              <a:rPr lang="fr-FR" dirty="0" err="1" smtClean="0"/>
              <a:t>consider</a:t>
            </a:r>
            <a:r>
              <a:rPr lang="fr-FR" dirty="0" smtClean="0"/>
              <a:t> how to </a:t>
            </a:r>
            <a:r>
              <a:rPr lang="fr-FR" dirty="0" err="1" smtClean="0"/>
              <a:t>integrate</a:t>
            </a:r>
            <a:r>
              <a:rPr lang="fr-FR" dirty="0" smtClean="0"/>
              <a:t> </a:t>
            </a:r>
            <a:r>
              <a:rPr lang="fr-FR" dirty="0" err="1" smtClean="0"/>
              <a:t>previous</a:t>
            </a:r>
            <a:r>
              <a:rPr lang="fr-FR" dirty="0" smtClean="0"/>
              <a:t> software </a:t>
            </a:r>
            <a:r>
              <a:rPr lang="fr-FR" dirty="0" err="1" smtClean="0"/>
              <a:t>within</a:t>
            </a:r>
            <a:r>
              <a:rPr lang="fr-FR" dirty="0" smtClean="0"/>
              <a:t> the </a:t>
            </a:r>
            <a:r>
              <a:rPr lang="fr-FR" dirty="0" err="1" smtClean="0"/>
              <a:t>genIOC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ariived</a:t>
            </a:r>
            <a:r>
              <a:rPr lang="fr-FR" dirty="0" smtClean="0"/>
              <a:t> </a:t>
            </a:r>
            <a:r>
              <a:rPr lang="fr-FR" dirty="0" err="1" smtClean="0"/>
              <a:t>quite</a:t>
            </a:r>
            <a:r>
              <a:rPr lang="fr-FR" dirty="0" smtClean="0"/>
              <a:t> </a:t>
            </a:r>
            <a:r>
              <a:rPr lang="fr-FR" dirty="0" err="1" smtClean="0"/>
              <a:t>late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development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trying</a:t>
            </a:r>
            <a:r>
              <a:rPr lang="fr-FR" dirty="0" smtClean="0"/>
              <a:t> to </a:t>
            </a:r>
            <a:r>
              <a:rPr lang="fr-FR" dirty="0" err="1" smtClean="0"/>
              <a:t>organize</a:t>
            </a:r>
            <a:r>
              <a:rPr lang="fr-FR" dirty="0" smtClean="0"/>
              <a:t> the future </a:t>
            </a:r>
            <a:r>
              <a:rPr lang="fr-FR" dirty="0" err="1" smtClean="0"/>
              <a:t>daily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flow for </a:t>
            </a:r>
            <a:r>
              <a:rPr lang="fr-FR" dirty="0" err="1" smtClean="0"/>
              <a:t>evolutions</a:t>
            </a:r>
            <a:r>
              <a:rPr lang="fr-FR" dirty="0" smtClean="0"/>
              <a:t> of the control system. It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concern</a:t>
            </a:r>
            <a:r>
              <a:rPr lang="fr-FR" dirty="0" smtClean="0"/>
              <a:t>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r>
              <a:rPr lang="fr-FR" dirty="0" smtClean="0"/>
              <a:t> </a:t>
            </a:r>
            <a:r>
              <a:rPr lang="fr-FR" dirty="0" err="1" smtClean="0"/>
              <a:t>constituting</a:t>
            </a:r>
            <a:r>
              <a:rPr lang="fr-FR" dirty="0" smtClean="0"/>
              <a:t> the control system software </a:t>
            </a:r>
            <a:r>
              <a:rPr lang="fr-FR" dirty="0" err="1" smtClean="0"/>
              <a:t>such</a:t>
            </a:r>
            <a:r>
              <a:rPr lang="fr-FR" dirty="0" smtClean="0"/>
              <a:t> as the topSp2 </a:t>
            </a:r>
            <a:r>
              <a:rPr lang="fr-FR" dirty="0" err="1" smtClean="0"/>
              <a:t>repositories</a:t>
            </a:r>
            <a:r>
              <a:rPr lang="fr-FR" dirty="0" smtClean="0"/>
              <a:t>, CSS </a:t>
            </a:r>
            <a:r>
              <a:rPr lang="fr-FR" dirty="0" err="1" smtClean="0"/>
              <a:t>GUIs</a:t>
            </a:r>
            <a:r>
              <a:rPr lang="fr-FR" dirty="0" smtClean="0"/>
              <a:t> and Java applications.</a:t>
            </a:r>
          </a:p>
          <a:p>
            <a:r>
              <a:rPr lang="fr-FR" dirty="0" smtClean="0"/>
              <a:t>To </a:t>
            </a:r>
            <a:r>
              <a:rPr lang="fr-FR" dirty="0" err="1" smtClean="0"/>
              <a:t>achieve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in a </a:t>
            </a:r>
            <a:r>
              <a:rPr lang="fr-FR" dirty="0" err="1" smtClean="0"/>
              <a:t>safe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, the control system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able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switched</a:t>
            </a:r>
            <a:r>
              <a:rPr lang="fr-FR" dirty="0" smtClean="0"/>
              <a:t> to maintenance mode and </a:t>
            </a:r>
            <a:r>
              <a:rPr lang="fr-FR" dirty="0" err="1" smtClean="0"/>
              <a:t>then</a:t>
            </a:r>
            <a:r>
              <a:rPr lang="fr-FR" dirty="0" smtClean="0"/>
              <a:t> back to the </a:t>
            </a:r>
            <a:r>
              <a:rPr lang="fr-FR" dirty="0" err="1" smtClean="0"/>
              <a:t>operation</a:t>
            </a:r>
            <a:r>
              <a:rPr lang="fr-FR" dirty="0" smtClean="0"/>
              <a:t> mode,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automatic</a:t>
            </a:r>
            <a:r>
              <a:rPr lang="fr-FR" dirty="0" smtClean="0"/>
              <a:t> SVN </a:t>
            </a:r>
            <a:r>
              <a:rPr lang="fr-FR" dirty="0" err="1" smtClean="0"/>
              <a:t>archiving</a:t>
            </a:r>
            <a:r>
              <a:rPr lang="fr-FR" dirty="0" smtClean="0"/>
              <a:t> of the </a:t>
            </a:r>
            <a:r>
              <a:rPr lang="fr-FR" dirty="0" err="1" smtClean="0"/>
              <a:t>previous</a:t>
            </a:r>
            <a:r>
              <a:rPr lang="fr-FR" dirty="0" smtClean="0"/>
              <a:t> situation.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currently</a:t>
            </a:r>
            <a:r>
              <a:rPr lang="fr-FR" dirty="0" smtClean="0"/>
              <a:t> </a:t>
            </a:r>
            <a:r>
              <a:rPr lang="fr-FR" dirty="0" err="1" smtClean="0"/>
              <a:t>working</a:t>
            </a:r>
            <a:r>
              <a:rPr lang="fr-FR" dirty="0" smtClean="0"/>
              <a:t> on </a:t>
            </a:r>
            <a:r>
              <a:rPr lang="fr-FR" dirty="0" err="1" smtClean="0"/>
              <a:t>defining</a:t>
            </a:r>
            <a:r>
              <a:rPr lang="fr-FR" dirty="0" smtClean="0"/>
              <a:t> the </a:t>
            </a:r>
            <a:r>
              <a:rPr lang="fr-FR" dirty="0" err="1" smtClean="0"/>
              <a:t>procedures</a:t>
            </a:r>
            <a:r>
              <a:rPr lang="fr-FR" dirty="0" smtClean="0"/>
              <a:t> </a:t>
            </a:r>
            <a:r>
              <a:rPr lang="fr-FR" dirty="0" err="1" smtClean="0"/>
              <a:t>together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script utilities for </a:t>
            </a:r>
            <a:r>
              <a:rPr lang="fr-FR" dirty="0" err="1" smtClean="0"/>
              <a:t>common</a:t>
            </a:r>
            <a:r>
              <a:rPr lang="fr-FR" dirty="0" smtClean="0"/>
              <a:t> use.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the </a:t>
            </a:r>
            <a:r>
              <a:rPr lang="fr-FR" dirty="0" err="1" smtClean="0"/>
              <a:t>concluding</a:t>
            </a:r>
            <a:r>
              <a:rPr lang="fr-FR" dirty="0" smtClean="0"/>
              <a:t> </a:t>
            </a:r>
            <a:r>
              <a:rPr lang="fr-FR" dirty="0" err="1" smtClean="0"/>
              <a:t>slide</a:t>
            </a:r>
            <a:r>
              <a:rPr lang="fr-FR" dirty="0" smtClean="0"/>
              <a:t>.</a:t>
            </a:r>
          </a:p>
          <a:p>
            <a:r>
              <a:rPr lang="fr-FR" dirty="0" smtClean="0"/>
              <a:t>First, </a:t>
            </a:r>
            <a:r>
              <a:rPr lang="fr-FR" dirty="0" err="1" smtClean="0"/>
              <a:t>here</a:t>
            </a:r>
            <a:r>
              <a:rPr lang="fr-FR" dirty="0" smtClean="0"/>
              <a:t> are the main </a:t>
            </a:r>
            <a:r>
              <a:rPr lang="fr-FR" dirty="0" err="1" smtClean="0"/>
              <a:t>milestones</a:t>
            </a:r>
            <a:r>
              <a:rPr lang="fr-FR" dirty="0" smtClean="0"/>
              <a:t> </a:t>
            </a:r>
            <a:r>
              <a:rPr lang="fr-FR" dirty="0" err="1" smtClean="0"/>
              <a:t>soncerning</a:t>
            </a:r>
            <a:r>
              <a:rPr lang="fr-FR" dirty="0" smtClean="0"/>
              <a:t> the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  <a:r>
              <a:rPr lang="fr-FR" dirty="0" err="1" smtClean="0"/>
              <a:t>starting</a:t>
            </a:r>
            <a:r>
              <a:rPr lang="fr-FR" dirty="0" smtClean="0"/>
              <a:t> the </a:t>
            </a:r>
            <a:r>
              <a:rPr lang="fr-FR" dirty="0" err="1" smtClean="0"/>
              <a:t>facility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sources and </a:t>
            </a:r>
            <a:r>
              <a:rPr lang="fr-FR" dirty="0" err="1" smtClean="0"/>
              <a:t>LEBTs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start</a:t>
            </a:r>
            <a:r>
              <a:rPr lang="fr-FR" dirty="0" smtClean="0"/>
              <a:t> by the end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r>
              <a:rPr lang="fr-FR" dirty="0" smtClean="0"/>
              <a:t>, </a:t>
            </a:r>
            <a:r>
              <a:rPr lang="fr-FR" dirty="0" err="1" smtClean="0"/>
              <a:t>then</a:t>
            </a:r>
            <a:r>
              <a:rPr lang="fr-FR" dirty="0" smtClean="0"/>
              <a:t> the RFQ </a:t>
            </a:r>
            <a:r>
              <a:rPr lang="fr-FR" dirty="0" err="1" smtClean="0"/>
              <a:t>commissiong</a:t>
            </a:r>
            <a:r>
              <a:rPr lang="fr-FR" dirty="0" smtClean="0"/>
              <a:t> and the </a:t>
            </a:r>
            <a:r>
              <a:rPr lang="fr-FR" dirty="0" err="1" smtClean="0"/>
              <a:t>beam</a:t>
            </a:r>
            <a:r>
              <a:rPr lang="fr-FR" dirty="0" smtClean="0"/>
              <a:t> qualification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output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planned</a:t>
            </a:r>
            <a:r>
              <a:rPr lang="fr-FR" dirty="0" smtClean="0"/>
              <a:t> in May </a:t>
            </a:r>
            <a:r>
              <a:rPr lang="fr-FR" dirty="0" err="1" smtClean="0"/>
              <a:t>while</a:t>
            </a:r>
            <a:r>
              <a:rPr lang="fr-FR" dirty="0" smtClean="0"/>
              <a:t> the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commissionning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expected</a:t>
            </a:r>
            <a:r>
              <a:rPr lang="fr-FR" dirty="0" smtClean="0"/>
              <a:t> in </a:t>
            </a:r>
            <a:r>
              <a:rPr lang="fr-FR" dirty="0" err="1" smtClean="0"/>
              <a:t>September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For the control system, the infrastructure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nearly</a:t>
            </a:r>
            <a:r>
              <a:rPr lang="fr-FR" dirty="0" smtClean="0"/>
              <a:t> </a:t>
            </a:r>
            <a:r>
              <a:rPr lang="fr-FR" dirty="0" err="1" smtClean="0"/>
              <a:t>ready</a:t>
            </a:r>
            <a:r>
              <a:rPr lang="fr-FR" dirty="0" smtClean="0"/>
              <a:t> for use,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configuration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according</a:t>
            </a:r>
            <a:r>
              <a:rPr lang="fr-FR" dirty="0" smtClean="0"/>
              <a:t> to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Integration</a:t>
            </a:r>
            <a:r>
              <a:rPr lang="fr-FR" dirty="0" smtClean="0"/>
              <a:t> of 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developments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</a:t>
            </a:r>
            <a:r>
              <a:rPr lang="fr-FR" dirty="0" err="1" smtClean="0"/>
              <a:t>progress</a:t>
            </a:r>
            <a:r>
              <a:rPr lang="fr-FR" dirty="0" smtClean="0"/>
              <a:t>,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a time </a:t>
            </a:r>
            <a:r>
              <a:rPr lang="fr-FR" dirty="0" err="1" smtClean="0"/>
              <a:t>consuming</a:t>
            </a:r>
            <a:r>
              <a:rPr lang="fr-FR" dirty="0" smtClean="0"/>
              <a:t> </a:t>
            </a:r>
            <a:r>
              <a:rPr lang="fr-FR" dirty="0" err="1" smtClean="0"/>
              <a:t>task</a:t>
            </a:r>
            <a:r>
              <a:rPr lang="fr-FR" dirty="0" smtClean="0"/>
              <a:t>.</a:t>
            </a:r>
          </a:p>
          <a:p>
            <a:r>
              <a:rPr lang="fr-FR" dirty="0" smtClean="0"/>
              <a:t>For the </a:t>
            </a:r>
            <a:r>
              <a:rPr lang="fr-FR" dirty="0" err="1" smtClean="0"/>
              <a:t>injector</a:t>
            </a:r>
            <a:r>
              <a:rPr lang="fr-FR" dirty="0" smtClean="0"/>
              <a:t>, </a:t>
            </a:r>
            <a:r>
              <a:rPr lang="fr-FR" dirty="0" err="1" smtClean="0"/>
              <a:t>prior</a:t>
            </a:r>
            <a:r>
              <a:rPr lang="fr-FR" dirty="0" smtClean="0"/>
              <a:t> to software tests, </a:t>
            </a:r>
            <a:r>
              <a:rPr lang="fr-FR" dirty="0" err="1" smtClean="0"/>
              <a:t>cabling</a:t>
            </a:r>
            <a:r>
              <a:rPr lang="fr-FR" dirty="0" smtClean="0"/>
              <a:t> and </a:t>
            </a:r>
            <a:r>
              <a:rPr lang="fr-FR" dirty="0" err="1" smtClean="0"/>
              <a:t>wiring</a:t>
            </a:r>
            <a:r>
              <a:rPr lang="fr-FR" dirty="0" smtClean="0"/>
              <a:t> have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checked</a:t>
            </a:r>
            <a:r>
              <a:rPr lang="fr-FR" dirty="0" smtClean="0"/>
              <a:t>. </a:t>
            </a:r>
            <a:r>
              <a:rPr lang="fr-FR" dirty="0" err="1" smtClean="0"/>
              <a:t>Then</a:t>
            </a:r>
            <a:r>
              <a:rPr lang="fr-FR" dirty="0" smtClean="0"/>
              <a:t> control </a:t>
            </a:r>
            <a:r>
              <a:rPr lang="fr-FR" dirty="0" err="1" smtClean="0"/>
              <a:t>systems</a:t>
            </a:r>
            <a:r>
              <a:rPr lang="fr-FR" dirty="0" smtClean="0"/>
              <a:t> tests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possible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declared</a:t>
            </a:r>
            <a:r>
              <a:rPr lang="fr-FR" dirty="0" smtClean="0"/>
              <a:t> </a:t>
            </a:r>
            <a:r>
              <a:rPr lang="fr-FR" dirty="0" err="1" smtClean="0"/>
              <a:t>available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estimate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2 </a:t>
            </a:r>
            <a:r>
              <a:rPr lang="fr-FR" dirty="0" err="1" smtClean="0"/>
              <a:t>weeks</a:t>
            </a:r>
            <a:r>
              <a:rPr lang="fr-FR" dirty="0" smtClean="0"/>
              <a:t> to </a:t>
            </a:r>
            <a:r>
              <a:rPr lang="fr-FR" dirty="0" err="1" smtClean="0"/>
              <a:t>get</a:t>
            </a:r>
            <a:r>
              <a:rPr lang="fr-FR" dirty="0" smtClean="0"/>
              <a:t> the control system </a:t>
            </a:r>
            <a:r>
              <a:rPr lang="fr-FR" dirty="0" err="1" smtClean="0"/>
              <a:t>ready</a:t>
            </a:r>
            <a:r>
              <a:rPr lang="fr-FR" dirty="0" smtClean="0"/>
              <a:t> r for the </a:t>
            </a:r>
            <a:r>
              <a:rPr lang="fr-FR" dirty="0" err="1" smtClean="0"/>
              <a:t>deuterons</a:t>
            </a:r>
            <a:r>
              <a:rPr lang="fr-FR" dirty="0" smtClean="0"/>
              <a:t> source and the LEBT2 line.  It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longer for the ions source and the LEBT1 line </a:t>
            </a:r>
            <a:r>
              <a:rPr lang="fr-FR" dirty="0" err="1" smtClean="0"/>
              <a:t>never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previously</a:t>
            </a:r>
            <a:r>
              <a:rPr lang="fr-FR" dirty="0" smtClean="0"/>
              <a:t>.</a:t>
            </a:r>
          </a:p>
          <a:p>
            <a:r>
              <a:rPr lang="fr-FR" dirty="0" smtClean="0"/>
              <a:t>For the </a:t>
            </a:r>
            <a:r>
              <a:rPr lang="fr-FR" dirty="0" err="1" smtClean="0"/>
              <a:t>acceleration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expext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on time for the main basic </a:t>
            </a:r>
            <a:r>
              <a:rPr lang="fr-FR" dirty="0" err="1" smtClean="0"/>
              <a:t>functionnalities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question of </a:t>
            </a:r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labs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solved</a:t>
            </a:r>
            <a:r>
              <a:rPr lang="fr-FR" dirty="0" smtClean="0"/>
              <a:t>, </a:t>
            </a:r>
            <a:r>
              <a:rPr lang="fr-FR" dirty="0" err="1" smtClean="0"/>
              <a:t>according</a:t>
            </a:r>
            <a:r>
              <a:rPr lang="fr-FR" dirty="0" smtClean="0"/>
              <a:t> to </a:t>
            </a:r>
            <a:r>
              <a:rPr lang="fr-FR" dirty="0" err="1" smtClean="0"/>
              <a:t>human</a:t>
            </a:r>
            <a:r>
              <a:rPr lang="fr-FR" dirty="0" smtClean="0"/>
              <a:t> ressources.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95601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end, I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yet</a:t>
            </a:r>
            <a:r>
              <a:rPr lang="fr-FR" dirty="0" smtClean="0"/>
              <a:t> to </a:t>
            </a:r>
            <a:r>
              <a:rPr lang="fr-FR" dirty="0" err="1" smtClean="0"/>
              <a:t>thank</a:t>
            </a:r>
            <a:r>
              <a:rPr lang="fr-FR" dirty="0" smtClean="0"/>
              <a:t> all the </a:t>
            </a:r>
            <a:r>
              <a:rPr lang="fr-FR" dirty="0" err="1" smtClean="0"/>
              <a:t>contributors</a:t>
            </a:r>
            <a:r>
              <a:rPr lang="fr-FR" dirty="0" smtClean="0"/>
              <a:t> </a:t>
            </a:r>
            <a:r>
              <a:rPr lang="fr-FR" dirty="0" err="1" smtClean="0"/>
              <a:t>listed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Lastly</a:t>
            </a:r>
            <a:r>
              <a:rPr lang="fr-FR" dirty="0" smtClean="0"/>
              <a:t>, I </a:t>
            </a:r>
            <a:r>
              <a:rPr lang="fr-FR" dirty="0" err="1" smtClean="0"/>
              <a:t>take</a:t>
            </a:r>
            <a:r>
              <a:rPr lang="fr-FR" dirty="0" smtClean="0"/>
              <a:t> the </a:t>
            </a:r>
            <a:r>
              <a:rPr lang="fr-FR" dirty="0" err="1" smtClean="0"/>
              <a:t>opportunity</a:t>
            </a:r>
            <a:r>
              <a:rPr lang="fr-FR" dirty="0" smtClean="0"/>
              <a:t>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slide</a:t>
            </a:r>
            <a:r>
              <a:rPr lang="fr-FR" dirty="0" smtClean="0"/>
              <a:t> to show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prototype of the main </a:t>
            </a:r>
            <a:r>
              <a:rPr lang="fr-FR" dirty="0" err="1" smtClean="0"/>
              <a:t>synoptic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the PCD room.</a:t>
            </a:r>
          </a:p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 !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7170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3637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So, </a:t>
            </a:r>
            <a:r>
              <a:rPr lang="fr-FR" dirty="0" err="1" smtClean="0"/>
              <a:t>now</a:t>
            </a:r>
            <a:r>
              <a:rPr lang="fr-FR" dirty="0" smtClean="0"/>
              <a:t>, let me </a:t>
            </a:r>
            <a:r>
              <a:rPr lang="fr-FR" dirty="0" err="1" smtClean="0"/>
              <a:t>introduce</a:t>
            </a:r>
            <a:r>
              <a:rPr lang="fr-FR" dirty="0" smtClean="0"/>
              <a:t> </a:t>
            </a:r>
            <a:r>
              <a:rPr lang="fr-FR" dirty="0" err="1" smtClean="0"/>
              <a:t>briefly</a:t>
            </a:r>
            <a:r>
              <a:rPr lang="fr-FR" dirty="0" smtClean="0"/>
              <a:t> the Spiral2 </a:t>
            </a:r>
            <a:r>
              <a:rPr lang="fr-FR" dirty="0" err="1" smtClean="0"/>
              <a:t>project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Spiral2 </a:t>
            </a:r>
            <a:r>
              <a:rPr lang="fr-FR" dirty="0" err="1" smtClean="0"/>
              <a:t>facility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new Rare Ion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facility</a:t>
            </a:r>
            <a:r>
              <a:rPr lang="fr-FR" dirty="0" smtClean="0"/>
              <a:t> for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r>
              <a:rPr lang="fr-FR" dirty="0" smtClean="0"/>
              <a:t> and </a:t>
            </a:r>
            <a:r>
              <a:rPr lang="fr-FR" dirty="0" err="1" smtClean="0"/>
              <a:t>astrophysics</a:t>
            </a:r>
            <a:r>
              <a:rPr lang="fr-FR" dirty="0" smtClean="0"/>
              <a:t>.</a:t>
            </a:r>
          </a:p>
          <a:p>
            <a:r>
              <a:rPr lang="fr-FR" dirty="0" smtClean="0"/>
              <a:t>It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install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to the </a:t>
            </a:r>
            <a:r>
              <a:rPr lang="fr-FR" dirty="0" err="1" smtClean="0"/>
              <a:t>existing</a:t>
            </a:r>
            <a:r>
              <a:rPr lang="fr-FR" dirty="0" smtClean="0"/>
              <a:t> </a:t>
            </a:r>
            <a:r>
              <a:rPr lang="fr-FR" dirty="0" err="1" smtClean="0"/>
              <a:t>Ganil</a:t>
            </a:r>
            <a:r>
              <a:rPr lang="fr-FR" dirty="0" smtClean="0"/>
              <a:t> </a:t>
            </a:r>
            <a:r>
              <a:rPr lang="fr-FR" dirty="0" err="1" smtClean="0"/>
              <a:t>facility</a:t>
            </a:r>
            <a:r>
              <a:rPr lang="fr-FR" dirty="0" smtClean="0"/>
              <a:t>. </a:t>
            </a:r>
            <a:r>
              <a:rPr lang="fr-FR" dirty="0" err="1" smtClean="0"/>
              <a:t>Ganil</a:t>
            </a:r>
            <a:r>
              <a:rPr lang="fr-FR" dirty="0" smtClean="0"/>
              <a:t> has been </a:t>
            </a:r>
            <a:r>
              <a:rPr lang="fr-FR" dirty="0" err="1" smtClean="0"/>
              <a:t>already</a:t>
            </a:r>
            <a:r>
              <a:rPr lang="fr-FR" dirty="0" smtClean="0"/>
              <a:t> for </a:t>
            </a:r>
            <a:r>
              <a:rPr lang="fr-FR" dirty="0" err="1" smtClean="0"/>
              <a:t>yeaers</a:t>
            </a:r>
            <a:r>
              <a:rPr lang="fr-FR" dirty="0" smtClean="0"/>
              <a:t> </a:t>
            </a:r>
            <a:r>
              <a:rPr lang="fr-FR" dirty="0" err="1" smtClean="0"/>
              <a:t>producing</a:t>
            </a:r>
            <a:r>
              <a:rPr lang="fr-FR" dirty="0" smtClean="0"/>
              <a:t> </a:t>
            </a:r>
            <a:r>
              <a:rPr lang="fr-FR" dirty="0" err="1" smtClean="0"/>
              <a:t>exotic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as </a:t>
            </a:r>
            <a:r>
              <a:rPr lang="fr-FR" dirty="0" err="1" smtClean="0"/>
              <a:t>shown</a:t>
            </a:r>
            <a:r>
              <a:rPr lang="fr-FR" dirty="0" smtClean="0"/>
              <a:t> on the </a:t>
            </a:r>
            <a:r>
              <a:rPr lang="fr-FR" dirty="0" err="1" smtClean="0"/>
              <a:t>chart</a:t>
            </a:r>
            <a:r>
              <a:rPr lang="fr-FR" dirty="0" smtClean="0"/>
              <a:t> of nuclides.</a:t>
            </a:r>
          </a:p>
          <a:p>
            <a:r>
              <a:rPr lang="fr-FR" dirty="0" smtClean="0"/>
              <a:t>Spiral2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extend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area and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 smtClean="0"/>
              <a:t> </a:t>
            </a:r>
            <a:r>
              <a:rPr lang="fr-FR" dirty="0" err="1" smtClean="0"/>
              <a:t>improve</a:t>
            </a:r>
            <a:r>
              <a:rPr lang="fr-FR" dirty="0" smtClean="0"/>
              <a:t> the </a:t>
            </a:r>
            <a:r>
              <a:rPr lang="fr-FR" dirty="0" err="1" smtClean="0"/>
              <a:t>quality</a:t>
            </a:r>
            <a:r>
              <a:rPr lang="fr-FR" dirty="0" smtClean="0"/>
              <a:t> of </a:t>
            </a:r>
            <a:r>
              <a:rPr lang="fr-FR" dirty="0" err="1" smtClean="0"/>
              <a:t>beams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first phase of the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acceleration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for </a:t>
            </a:r>
            <a:r>
              <a:rPr lang="fr-FR" dirty="0" err="1" smtClean="0"/>
              <a:t>deuterons</a:t>
            </a:r>
            <a:r>
              <a:rPr lang="fr-FR" dirty="0" smtClean="0"/>
              <a:t>, protons or </a:t>
            </a:r>
            <a:r>
              <a:rPr lang="fr-FR" dirty="0" err="1" smtClean="0"/>
              <a:t>heavy</a:t>
            </a:r>
            <a:r>
              <a:rPr lang="fr-FR" dirty="0" smtClean="0"/>
              <a:t> ions,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rooms</a:t>
            </a:r>
            <a:r>
              <a:rPr lang="fr-FR" dirty="0" smtClean="0"/>
              <a:t> </a:t>
            </a:r>
            <a:r>
              <a:rPr lang="fr-FR" dirty="0" err="1" smtClean="0"/>
              <a:t>attached</a:t>
            </a:r>
            <a:r>
              <a:rPr lang="fr-FR" dirty="0" smtClean="0"/>
              <a:t>. The first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started</a:t>
            </a:r>
            <a:r>
              <a:rPr lang="fr-FR" dirty="0" smtClean="0"/>
              <a:t> are the NFS room for neutron science and the S3 </a:t>
            </a:r>
            <a:r>
              <a:rPr lang="fr-FR" dirty="0" err="1" smtClean="0"/>
              <a:t>spectrometer</a:t>
            </a:r>
            <a:r>
              <a:rPr lang="fr-FR" dirty="0" smtClean="0"/>
              <a:t> ; </a:t>
            </a:r>
          </a:p>
          <a:p>
            <a:endParaRPr lang="fr-FR" dirty="0" smtClean="0"/>
          </a:p>
          <a:p>
            <a:r>
              <a:rPr lang="fr-FR" dirty="0" smtClean="0"/>
              <a:t>A </a:t>
            </a:r>
            <a:r>
              <a:rPr lang="fr-FR" dirty="0" err="1" smtClean="0"/>
              <a:t>little</a:t>
            </a:r>
            <a:r>
              <a:rPr lang="fr-FR" dirty="0" smtClean="0"/>
              <a:t> bit </a:t>
            </a:r>
            <a:r>
              <a:rPr lang="fr-FR" dirty="0" err="1" smtClean="0"/>
              <a:t>later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>  the DESIR area </a:t>
            </a:r>
            <a:r>
              <a:rPr lang="fr-FR" dirty="0" err="1" smtClean="0"/>
              <a:t>integrating</a:t>
            </a:r>
            <a:r>
              <a:rPr lang="fr-FR" dirty="0" smtClean="0"/>
              <a:t> a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spectrometer</a:t>
            </a:r>
            <a:r>
              <a:rPr lang="fr-FR" dirty="0" smtClean="0"/>
              <a:t> </a:t>
            </a:r>
            <a:r>
              <a:rPr lang="fr-FR" dirty="0" err="1" smtClean="0"/>
              <a:t>being</a:t>
            </a:r>
            <a:r>
              <a:rPr lang="fr-FR" dirty="0" smtClean="0"/>
              <a:t> able to </a:t>
            </a:r>
            <a:r>
              <a:rPr lang="fr-FR" dirty="0" err="1" smtClean="0"/>
              <a:t>receive</a:t>
            </a:r>
            <a:r>
              <a:rPr lang="fr-FR" dirty="0" smtClean="0"/>
              <a:t> </a:t>
            </a:r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r>
              <a:rPr lang="fr-FR" dirty="0" err="1" smtClean="0"/>
              <a:t>coming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Ganil</a:t>
            </a:r>
            <a:r>
              <a:rPr lang="fr-FR" dirty="0" smtClean="0"/>
              <a:t> or Spiral2.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Now</a:t>
            </a:r>
            <a:r>
              <a:rPr lang="fr-FR" dirty="0" smtClean="0"/>
              <a:t>, let us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quiclky</a:t>
            </a:r>
            <a:r>
              <a:rPr lang="fr-FR" dirty="0" smtClean="0"/>
              <a:t> the </a:t>
            </a:r>
            <a:r>
              <a:rPr lang="fr-FR" dirty="0" err="1" smtClean="0"/>
              <a:t>accelerator</a:t>
            </a:r>
            <a:r>
              <a:rPr lang="fr-FR" dirty="0" smtClean="0"/>
              <a:t> design </a:t>
            </a:r>
            <a:r>
              <a:rPr lang="fr-FR" dirty="0" err="1" smtClean="0"/>
              <a:t>mainly</a:t>
            </a:r>
            <a:r>
              <a:rPr lang="fr-FR" dirty="0" smtClean="0"/>
              <a:t> </a:t>
            </a:r>
            <a:r>
              <a:rPr lang="fr-FR" dirty="0" err="1" smtClean="0"/>
              <a:t>relying</a:t>
            </a:r>
            <a:r>
              <a:rPr lang="fr-FR" dirty="0" smtClean="0"/>
              <a:t> on a </a:t>
            </a:r>
            <a:r>
              <a:rPr lang="fr-FR" dirty="0" err="1" smtClean="0"/>
              <a:t>Linac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characteristics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output are </a:t>
            </a:r>
            <a:r>
              <a:rPr lang="fr-FR" dirty="0" err="1" smtClean="0"/>
              <a:t>summerized</a:t>
            </a:r>
            <a:r>
              <a:rPr lang="fr-FR" dirty="0" smtClean="0"/>
              <a:t> on the table on the right.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either</a:t>
            </a:r>
            <a:r>
              <a:rPr lang="fr-FR" dirty="0" smtClean="0"/>
              <a:t> </a:t>
            </a:r>
            <a:r>
              <a:rPr lang="fr-FR" dirty="0" err="1" smtClean="0"/>
              <a:t>heavy</a:t>
            </a:r>
            <a:r>
              <a:rPr lang="fr-FR" dirty="0" smtClean="0"/>
              <a:t> ions </a:t>
            </a:r>
            <a:r>
              <a:rPr lang="fr-FR" dirty="0" err="1" smtClean="0"/>
              <a:t>with</a:t>
            </a:r>
            <a:r>
              <a:rPr lang="fr-FR" dirty="0" smtClean="0"/>
              <a:t> a charge over mass ratio of 1/3 or </a:t>
            </a:r>
            <a:r>
              <a:rPr lang="fr-FR" dirty="0" err="1" smtClean="0"/>
              <a:t>deuterons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Pre</a:t>
            </a:r>
            <a:r>
              <a:rPr lang="fr-FR" dirty="0" smtClean="0"/>
              <a:t> </a:t>
            </a:r>
            <a:r>
              <a:rPr lang="fr-FR" dirty="0" err="1" smtClean="0"/>
              <a:t>acceleration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dirty="0" smtClean="0"/>
              <a:t> by a RFQ and the </a:t>
            </a:r>
            <a:r>
              <a:rPr lang="fr-FR" dirty="0" err="1" smtClean="0"/>
              <a:t>Linac</a:t>
            </a:r>
            <a:r>
              <a:rPr lang="fr-FR" dirty="0" smtClean="0"/>
              <a:t> </a:t>
            </a:r>
            <a:r>
              <a:rPr lang="fr-FR" dirty="0" err="1" smtClean="0"/>
              <a:t>consists</a:t>
            </a:r>
            <a:r>
              <a:rPr lang="fr-FR" dirty="0" smtClean="0"/>
              <a:t> of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series</a:t>
            </a:r>
            <a:r>
              <a:rPr lang="fr-FR" dirty="0" smtClean="0"/>
              <a:t> of </a:t>
            </a:r>
            <a:r>
              <a:rPr lang="fr-FR" dirty="0" err="1" smtClean="0"/>
              <a:t>cryogenic</a:t>
            </a:r>
            <a:r>
              <a:rPr lang="fr-FR" dirty="0" smtClean="0"/>
              <a:t> modules </a:t>
            </a:r>
            <a:r>
              <a:rPr lang="fr-FR" dirty="0" err="1" smtClean="0"/>
              <a:t>equipped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one or </a:t>
            </a:r>
            <a:r>
              <a:rPr lang="fr-FR" dirty="0" err="1" smtClean="0"/>
              <a:t>two</a:t>
            </a:r>
            <a:r>
              <a:rPr lang="fr-FR" dirty="0" smtClean="0"/>
              <a:t> RF </a:t>
            </a:r>
            <a:r>
              <a:rPr lang="fr-FR" dirty="0" err="1" smtClean="0"/>
              <a:t>cavities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To </a:t>
            </a:r>
            <a:r>
              <a:rPr lang="fr-FR" dirty="0" err="1" smtClean="0"/>
              <a:t>save</a:t>
            </a:r>
            <a:r>
              <a:rPr lang="fr-FR" dirty="0" smtClean="0"/>
              <a:t> time, the sources and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r>
              <a:rPr lang="fr-FR" dirty="0" smtClean="0"/>
              <a:t> and </a:t>
            </a:r>
            <a:r>
              <a:rPr lang="fr-FR" dirty="0" err="1" smtClean="0"/>
              <a:t>tested</a:t>
            </a:r>
            <a:r>
              <a:rPr lang="fr-FR" dirty="0" smtClean="0"/>
              <a:t> for a couple of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Saclay and Grenoble to </a:t>
            </a:r>
            <a:r>
              <a:rPr lang="fr-FR" dirty="0" err="1" smtClean="0"/>
              <a:t>get</a:t>
            </a:r>
            <a:r>
              <a:rPr lang="fr-FR" dirty="0" smtClean="0"/>
              <a:t> a first </a:t>
            </a:r>
            <a:r>
              <a:rPr lang="fr-FR" dirty="0" err="1" smtClean="0"/>
              <a:t>beam</a:t>
            </a:r>
            <a:r>
              <a:rPr lang="fr-FR" dirty="0" smtClean="0"/>
              <a:t> production and partial </a:t>
            </a:r>
            <a:r>
              <a:rPr lang="fr-FR" dirty="0" err="1" smtClean="0"/>
              <a:t>commissioning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the on-site installation.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Quiclky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, </a:t>
            </a:r>
            <a:r>
              <a:rPr lang="fr-FR" dirty="0" err="1" smtClean="0"/>
              <a:t>let’s</a:t>
            </a:r>
            <a:r>
              <a:rPr lang="fr-FR" dirty="0" smtClean="0"/>
              <a:t> have a look to the </a:t>
            </a:r>
            <a:r>
              <a:rPr lang="fr-FR" dirty="0" err="1" smtClean="0"/>
              <a:t>ground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.</a:t>
            </a:r>
          </a:p>
          <a:p>
            <a:r>
              <a:rPr lang="fr-FR" dirty="0" smtClean="0"/>
              <a:t>Works </a:t>
            </a:r>
            <a:r>
              <a:rPr lang="fr-FR" dirty="0" err="1" smtClean="0"/>
              <a:t>started</a:t>
            </a:r>
            <a:r>
              <a:rPr lang="fr-FR" dirty="0" smtClean="0"/>
              <a:t> in 2011 and </a:t>
            </a:r>
            <a:r>
              <a:rPr lang="fr-FR" dirty="0" err="1" smtClean="0"/>
              <a:t>went</a:t>
            </a:r>
            <a:r>
              <a:rPr lang="fr-FR" dirty="0" smtClean="0"/>
              <a:t> on for the </a:t>
            </a:r>
            <a:r>
              <a:rPr lang="fr-FR" dirty="0" err="1" smtClean="0"/>
              <a:t>following</a:t>
            </a:r>
            <a:r>
              <a:rPr lang="fr-FR" dirty="0" smtClean="0"/>
              <a:t>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the building construction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completed</a:t>
            </a:r>
            <a:r>
              <a:rPr lang="fr-FR" dirty="0" smtClean="0"/>
              <a:t>. </a:t>
            </a:r>
          </a:p>
          <a:p>
            <a:r>
              <a:rPr lang="fr-FR" dirty="0" smtClean="0"/>
              <a:t>One important </a:t>
            </a:r>
            <a:r>
              <a:rPr lang="fr-FR" dirty="0" err="1" smtClean="0"/>
              <a:t>thing</a:t>
            </a:r>
            <a:r>
              <a:rPr lang="fr-FR" dirty="0" smtClean="0"/>
              <a:t> to notice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itself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underground </a:t>
            </a:r>
            <a:r>
              <a:rPr lang="fr-FR" dirty="0" err="1" smtClean="0"/>
              <a:t>at</a:t>
            </a:r>
            <a:r>
              <a:rPr lang="fr-FR" dirty="0" smtClean="0"/>
              <a:t> minus 9 </a:t>
            </a:r>
            <a:r>
              <a:rPr lang="fr-FR" dirty="0" err="1" smtClean="0"/>
              <a:t>meters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As </a:t>
            </a:r>
            <a:r>
              <a:rPr lang="fr-FR" dirty="0" err="1" smtClean="0"/>
              <a:t>soon</a:t>
            </a:r>
            <a:r>
              <a:rPr lang="fr-FR" dirty="0" smtClean="0"/>
              <a:t> as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possible, in </a:t>
            </a:r>
            <a:r>
              <a:rPr lang="fr-FR" dirty="0" err="1" smtClean="0"/>
              <a:t>parallel</a:t>
            </a:r>
            <a:r>
              <a:rPr lang="fr-FR" dirty="0" smtClean="0"/>
              <a:t> to the </a:t>
            </a:r>
            <a:r>
              <a:rPr lang="fr-FR" dirty="0" err="1" smtClean="0"/>
              <a:t>bulidings</a:t>
            </a:r>
            <a:r>
              <a:rPr lang="fr-FR" dirty="0" smtClean="0"/>
              <a:t> construction,  the installation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started</a:t>
            </a:r>
            <a:r>
              <a:rPr lang="fr-FR" dirty="0" smtClean="0"/>
              <a:t>. </a:t>
            </a:r>
          </a:p>
          <a:p>
            <a:r>
              <a:rPr lang="fr-FR" dirty="0" smtClean="0"/>
              <a:t>So, </a:t>
            </a:r>
            <a:r>
              <a:rPr lang="fr-FR" dirty="0" err="1" smtClean="0"/>
              <a:t>presently</a:t>
            </a:r>
            <a:r>
              <a:rPr lang="fr-FR" dirty="0" smtClean="0"/>
              <a:t>, the ions and </a:t>
            </a:r>
            <a:r>
              <a:rPr lang="fr-FR" dirty="0" err="1" smtClean="0"/>
              <a:t>deuterons</a:t>
            </a:r>
            <a:r>
              <a:rPr lang="fr-FR" dirty="0" smtClean="0"/>
              <a:t> sources are </a:t>
            </a:r>
            <a:r>
              <a:rPr lang="fr-FR" dirty="0" err="1" smtClean="0"/>
              <a:t>installed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The RFQ has </a:t>
            </a:r>
            <a:r>
              <a:rPr lang="fr-FR" dirty="0" err="1" smtClean="0"/>
              <a:t>just</a:t>
            </a:r>
            <a:r>
              <a:rPr lang="fr-FR" dirty="0" smtClean="0"/>
              <a:t> been </a:t>
            </a:r>
            <a:r>
              <a:rPr lang="fr-FR" dirty="0" err="1" smtClean="0"/>
              <a:t>mounted</a:t>
            </a:r>
            <a:r>
              <a:rPr lang="fr-FR" dirty="0" smtClean="0"/>
              <a:t> in last </a:t>
            </a:r>
            <a:r>
              <a:rPr lang="fr-FR" dirty="0" err="1" smtClean="0"/>
              <a:t>September</a:t>
            </a:r>
            <a:r>
              <a:rPr lang="fr-FR" dirty="0" smtClean="0"/>
              <a:t> and </a:t>
            </a:r>
            <a:r>
              <a:rPr lang="fr-FR" dirty="0" err="1" smtClean="0"/>
              <a:t>cryogenics</a:t>
            </a:r>
            <a:r>
              <a:rPr lang="fr-FR" dirty="0" smtClean="0"/>
              <a:t> plant and distribution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installation. 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mechanical</a:t>
            </a:r>
            <a:r>
              <a:rPr lang="fr-FR" dirty="0" smtClean="0"/>
              <a:t> frame for the </a:t>
            </a:r>
            <a:r>
              <a:rPr lang="fr-FR" dirty="0" err="1" smtClean="0"/>
              <a:t>Linac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ready</a:t>
            </a:r>
            <a:r>
              <a:rPr lang="fr-FR" dirty="0" smtClean="0"/>
              <a:t> and </a:t>
            </a:r>
            <a:r>
              <a:rPr lang="fr-FR" dirty="0" err="1" smtClean="0"/>
              <a:t>some</a:t>
            </a:r>
            <a:r>
              <a:rPr lang="fr-FR" dirty="0" smtClean="0"/>
              <a:t> of the </a:t>
            </a:r>
            <a:r>
              <a:rPr lang="fr-FR" dirty="0" err="1" smtClean="0"/>
              <a:t>cryomodules</a:t>
            </a:r>
            <a:r>
              <a:rPr lang="fr-FR" dirty="0" smtClean="0"/>
              <a:t> are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waiting</a:t>
            </a:r>
            <a:r>
              <a:rPr lang="fr-FR" dirty="0" smtClean="0"/>
              <a:t> in the stockage area for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moved</a:t>
            </a:r>
            <a:r>
              <a:rPr lang="fr-FR" dirty="0" smtClean="0"/>
              <a:t> down and </a:t>
            </a:r>
            <a:r>
              <a:rPr lang="fr-FR" dirty="0" err="1" smtClean="0"/>
              <a:t>installed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the tunnel.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17600" y="895350"/>
            <a:ext cx="4770438" cy="35798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now</a:t>
            </a:r>
            <a:r>
              <a:rPr lang="fr-FR" dirty="0" smtClean="0"/>
              <a:t>, </a:t>
            </a:r>
            <a:r>
              <a:rPr lang="fr-FR" dirty="0" err="1" smtClean="0"/>
              <a:t>it’s</a:t>
            </a:r>
            <a:r>
              <a:rPr lang="fr-FR" dirty="0" smtClean="0"/>
              <a:t> time to move to the control system </a:t>
            </a:r>
            <a:r>
              <a:rPr lang="fr-FR" dirty="0" err="1" smtClean="0"/>
              <a:t>topic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Spiral2 control room and </a:t>
            </a:r>
            <a:r>
              <a:rPr lang="fr-FR" dirty="0" err="1" smtClean="0"/>
              <a:t>its</a:t>
            </a:r>
            <a:r>
              <a:rPr lang="fr-FR" dirty="0" smtClean="0"/>
              <a:t> future </a:t>
            </a:r>
            <a:r>
              <a:rPr lang="fr-FR" dirty="0" err="1" smtClean="0"/>
              <a:t>implementation</a:t>
            </a:r>
            <a:r>
              <a:rPr lang="fr-FR" dirty="0" smtClean="0"/>
              <a:t> as </a:t>
            </a:r>
            <a:r>
              <a:rPr lang="fr-FR" dirty="0" err="1" smtClean="0"/>
              <a:t>seen</a:t>
            </a:r>
            <a:r>
              <a:rPr lang="fr-FR" dirty="0" smtClean="0"/>
              <a:t> by </a:t>
            </a:r>
            <a:r>
              <a:rPr lang="fr-FR" dirty="0" err="1" smtClean="0"/>
              <a:t>interior</a:t>
            </a:r>
            <a:r>
              <a:rPr lang="fr-FR" dirty="0" smtClean="0"/>
              <a:t> designers.</a:t>
            </a:r>
          </a:p>
          <a:p>
            <a:r>
              <a:rPr lang="fr-FR" dirty="0" smtClean="0"/>
              <a:t>This control room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commissioning</a:t>
            </a:r>
            <a:r>
              <a:rPr lang="fr-FR" dirty="0" smtClean="0"/>
              <a:t> and test phases. The new </a:t>
            </a:r>
            <a:r>
              <a:rPr lang="fr-FR" dirty="0" err="1" smtClean="0"/>
              <a:t>facility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have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controlled</a:t>
            </a:r>
            <a:r>
              <a:rPr lang="fr-FR" dirty="0" smtClean="0"/>
              <a:t> </a:t>
            </a:r>
            <a:r>
              <a:rPr lang="fr-FR" dirty="0" err="1" smtClean="0"/>
              <a:t>either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new one or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existing</a:t>
            </a:r>
            <a:r>
              <a:rPr lang="fr-FR" dirty="0" smtClean="0"/>
              <a:t> </a:t>
            </a:r>
            <a:r>
              <a:rPr lang="fr-FR" dirty="0" err="1" smtClean="0"/>
              <a:t>Ganil</a:t>
            </a:r>
            <a:r>
              <a:rPr lang="fr-FR" dirty="0" smtClean="0"/>
              <a:t> control room.</a:t>
            </a:r>
          </a:p>
          <a:p>
            <a:r>
              <a:rPr lang="fr-FR" dirty="0" smtClean="0"/>
              <a:t>The racks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areas and corridors. </a:t>
            </a:r>
            <a:r>
              <a:rPr lang="fr-FR" dirty="0" err="1" smtClean="0"/>
              <a:t>Cabling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and </a:t>
            </a:r>
            <a:r>
              <a:rPr lang="fr-FR" dirty="0" err="1" smtClean="0"/>
              <a:t>will</a:t>
            </a:r>
            <a:r>
              <a:rPr lang="fr-FR" dirty="0" smtClean="0"/>
              <a:t> have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checked</a:t>
            </a:r>
            <a:r>
              <a:rPr lang="fr-FR" dirty="0" smtClean="0"/>
              <a:t> and </a:t>
            </a:r>
            <a:r>
              <a:rPr lang="fr-FR" dirty="0" err="1" smtClean="0"/>
              <a:t>validated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VME </a:t>
            </a:r>
            <a:r>
              <a:rPr lang="fr-FR" dirty="0" err="1" smtClean="0"/>
              <a:t>chassis</a:t>
            </a:r>
            <a:r>
              <a:rPr lang="fr-FR" dirty="0" smtClean="0"/>
              <a:t> are </a:t>
            </a:r>
            <a:r>
              <a:rPr lang="fr-FR" dirty="0" err="1" smtClean="0"/>
              <a:t>installed</a:t>
            </a:r>
            <a:r>
              <a:rPr lang="fr-FR" dirty="0" smtClean="0"/>
              <a:t>. </a:t>
            </a:r>
            <a:r>
              <a:rPr lang="fr-FR" dirty="0" err="1" smtClean="0"/>
              <a:t>They</a:t>
            </a:r>
            <a:r>
              <a:rPr lang="fr-FR" dirty="0" smtClean="0"/>
              <a:t> are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waiting</a:t>
            </a:r>
            <a:r>
              <a:rPr lang="fr-FR" dirty="0" smtClean="0"/>
              <a:t> for the </a:t>
            </a:r>
            <a:r>
              <a:rPr lang="fr-FR" dirty="0" err="1" smtClean="0"/>
              <a:t>electrical</a:t>
            </a:r>
            <a:r>
              <a:rPr lang="fr-FR" dirty="0" smtClean="0"/>
              <a:t> approbation 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switched</a:t>
            </a:r>
            <a:r>
              <a:rPr lang="fr-FR" dirty="0" smtClean="0"/>
              <a:t> on, </a:t>
            </a:r>
            <a:r>
              <a:rPr lang="fr-FR" dirty="0" err="1" smtClean="0"/>
              <a:t>then</a:t>
            </a:r>
            <a:r>
              <a:rPr lang="fr-FR" dirty="0" smtClean="0"/>
              <a:t> people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able to </a:t>
            </a:r>
            <a:r>
              <a:rPr lang="fr-FR" dirty="0" err="1" smtClean="0"/>
              <a:t>perform</a:t>
            </a:r>
            <a:r>
              <a:rPr lang="fr-FR" dirty="0" smtClean="0"/>
              <a:t> the last hardware and </a:t>
            </a:r>
            <a:r>
              <a:rPr lang="fr-FR" dirty="0" err="1" smtClean="0"/>
              <a:t>wiring</a:t>
            </a:r>
            <a:r>
              <a:rPr lang="fr-FR" dirty="0" smtClean="0"/>
              <a:t> </a:t>
            </a:r>
            <a:r>
              <a:rPr lang="fr-FR" dirty="0" err="1" smtClean="0"/>
              <a:t>checks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running the software.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4229B5-60FA-4EB4-99FF-0313A6451360}" type="slidenum">
              <a:rPr lang="fr-FR"/>
              <a:pPr/>
              <a:t>8</a:t>
            </a:fld>
            <a:endParaRPr lang="fr-FR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73637" cy="3730625"/>
          </a:xfrm>
          <a:ln/>
        </p:spPr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869" y="4723169"/>
            <a:ext cx="6389202" cy="465637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smtClean="0"/>
              <a:t>A few </a:t>
            </a:r>
            <a:r>
              <a:rPr lang="fr-FR" dirty="0" err="1" smtClean="0"/>
              <a:t>words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concerning</a:t>
            </a:r>
            <a:r>
              <a:rPr lang="fr-FR" dirty="0" smtClean="0"/>
              <a:t>  the </a:t>
            </a:r>
            <a:r>
              <a:rPr lang="fr-FR" dirty="0" err="1" smtClean="0"/>
              <a:t>organization</a:t>
            </a:r>
            <a:r>
              <a:rPr lang="fr-FR" dirty="0" smtClean="0"/>
              <a:t> for the collaboration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estimated</a:t>
            </a:r>
            <a:r>
              <a:rPr lang="fr-FR" dirty="0" smtClean="0"/>
              <a:t> to 70 </a:t>
            </a:r>
            <a:r>
              <a:rPr lang="fr-FR" dirty="0" err="1" smtClean="0"/>
              <a:t>man.years</a:t>
            </a:r>
            <a:r>
              <a:rPr lang="fr-FR" dirty="0" smtClean="0"/>
              <a:t> up to </a:t>
            </a:r>
            <a:r>
              <a:rPr lang="fr-FR" dirty="0" err="1" smtClean="0"/>
              <a:t>now</a:t>
            </a:r>
            <a:r>
              <a:rPr lang="fr-FR" dirty="0" smtClean="0"/>
              <a:t>.</a:t>
            </a:r>
          </a:p>
          <a:p>
            <a:pPr>
              <a:lnSpc>
                <a:spcPct val="90000"/>
              </a:lnSpc>
            </a:pPr>
            <a:endParaRPr lang="fr-FR" dirty="0" smtClean="0"/>
          </a:p>
          <a:p>
            <a:pPr>
              <a:lnSpc>
                <a:spcPct val="90000"/>
              </a:lnSpc>
            </a:pPr>
            <a:r>
              <a:rPr lang="fr-FR" dirty="0" smtClean="0"/>
              <a:t>As </a:t>
            </a:r>
            <a:r>
              <a:rPr lang="fr-FR" dirty="0" err="1" smtClean="0"/>
              <a:t>you</a:t>
            </a:r>
            <a:r>
              <a:rPr lang="fr-FR" dirty="0" smtClean="0"/>
              <a:t> know, the collaboration for the Spiral2 control system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labs</a:t>
            </a:r>
            <a:r>
              <a:rPr lang="fr-FR" dirty="0" smtClean="0"/>
              <a:t>.</a:t>
            </a:r>
          </a:p>
          <a:p>
            <a:pPr>
              <a:lnSpc>
                <a:spcPct val="90000"/>
              </a:lnSpc>
            </a:pPr>
            <a:endParaRPr lang="fr-FR" dirty="0" smtClean="0"/>
          </a:p>
          <a:p>
            <a:pPr>
              <a:lnSpc>
                <a:spcPct val="90000"/>
              </a:lnSpc>
            </a:pPr>
            <a:r>
              <a:rPr lang="fr-FR" dirty="0" smtClean="0"/>
              <a:t>Françoise 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told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about the </a:t>
            </a:r>
            <a:r>
              <a:rPr lang="fr-FR" dirty="0" err="1" smtClean="0"/>
              <a:t>Irfu</a:t>
            </a:r>
            <a:r>
              <a:rPr lang="fr-FR" dirty="0" smtClean="0"/>
              <a:t> </a:t>
            </a:r>
            <a:r>
              <a:rPr lang="fr-FR" dirty="0" err="1" smtClean="0"/>
              <a:t>role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the collaboration.</a:t>
            </a:r>
          </a:p>
          <a:p>
            <a:pPr>
              <a:lnSpc>
                <a:spcPct val="90000"/>
              </a:lnSpc>
            </a:pPr>
            <a:endParaRPr lang="fr-FR" dirty="0" smtClean="0"/>
          </a:p>
          <a:p>
            <a:pPr>
              <a:lnSpc>
                <a:spcPct val="90000"/>
              </a:lnSpc>
            </a:pPr>
            <a:r>
              <a:rPr lang="fr-FR" dirty="0" smtClean="0"/>
              <a:t>IPHC Strasbourg first </a:t>
            </a:r>
            <a:r>
              <a:rPr lang="fr-FR" dirty="0" err="1" smtClean="0"/>
              <a:t>developped</a:t>
            </a:r>
            <a:r>
              <a:rPr lang="fr-FR" dirty="0" smtClean="0"/>
              <a:t> the </a:t>
            </a:r>
            <a:r>
              <a:rPr lang="fr-FR" dirty="0" err="1" smtClean="0"/>
              <a:t>emittancemer</a:t>
            </a:r>
            <a:r>
              <a:rPr lang="fr-FR" dirty="0" smtClean="0"/>
              <a:t> control system,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charge of </a:t>
            </a:r>
            <a:r>
              <a:rPr lang="fr-FR" dirty="0" err="1" smtClean="0"/>
              <a:t>providing</a:t>
            </a:r>
            <a:r>
              <a:rPr lang="fr-FR" dirty="0" smtClean="0"/>
              <a:t> the </a:t>
            </a:r>
            <a:r>
              <a:rPr lang="fr-FR" dirty="0" err="1" smtClean="0"/>
              <a:t>so</a:t>
            </a:r>
            <a:r>
              <a:rPr lang="fr-FR" dirty="0" smtClean="0"/>
              <a:t>-</a:t>
            </a:r>
            <a:r>
              <a:rPr lang="fr-FR" dirty="0" err="1" smtClean="0"/>
              <a:t>called</a:t>
            </a:r>
            <a:r>
              <a:rPr lang="fr-FR" dirty="0" smtClean="0"/>
              <a:t> BTI </a:t>
            </a:r>
            <a:r>
              <a:rPr lang="fr-FR" dirty="0" err="1" smtClean="0"/>
              <a:t>bench</a:t>
            </a:r>
            <a:r>
              <a:rPr lang="fr-FR" dirty="0" smtClean="0"/>
              <a:t> </a:t>
            </a:r>
            <a:r>
              <a:rPr lang="fr-FR" dirty="0" err="1" smtClean="0"/>
              <a:t>platform</a:t>
            </a:r>
            <a:r>
              <a:rPr lang="fr-FR" dirty="0" smtClean="0"/>
              <a:t> </a:t>
            </a:r>
            <a:r>
              <a:rPr lang="fr-FR" dirty="0" err="1" smtClean="0"/>
              <a:t>sofware</a:t>
            </a:r>
            <a:r>
              <a:rPr lang="fr-FR" dirty="0" smtClean="0"/>
              <a:t> layer. This </a:t>
            </a:r>
            <a:r>
              <a:rPr lang="fr-FR" dirty="0" err="1" smtClean="0"/>
              <a:t>lab</a:t>
            </a:r>
            <a:r>
              <a:rPr lang="fr-FR" dirty="0" smtClean="0"/>
              <a:t> </a:t>
            </a:r>
            <a:r>
              <a:rPr lang="fr-FR" dirty="0" err="1" smtClean="0"/>
              <a:t>quite</a:t>
            </a:r>
            <a:r>
              <a:rPr lang="fr-FR" dirty="0" smtClean="0"/>
              <a:t> </a:t>
            </a:r>
            <a:r>
              <a:rPr lang="fr-FR" dirty="0" err="1" smtClean="0"/>
              <a:t>recently</a:t>
            </a:r>
            <a:r>
              <a:rPr lang="fr-FR" dirty="0" smtClean="0"/>
              <a:t> </a:t>
            </a:r>
            <a:r>
              <a:rPr lang="fr-FR" dirty="0" err="1" smtClean="0"/>
              <a:t>took</a:t>
            </a:r>
            <a:r>
              <a:rPr lang="fr-FR" dirty="0" smtClean="0"/>
              <a:t> the </a:t>
            </a:r>
            <a:r>
              <a:rPr lang="fr-FR" dirty="0" err="1" smtClean="0"/>
              <a:t>responsability</a:t>
            </a:r>
            <a:r>
              <a:rPr lang="fr-FR" dirty="0" smtClean="0"/>
              <a:t> of the </a:t>
            </a:r>
            <a:r>
              <a:rPr lang="fr-FR" dirty="0" err="1" smtClean="0"/>
              <a:t>Beam</a:t>
            </a:r>
            <a:r>
              <a:rPr lang="fr-FR" dirty="0" smtClean="0"/>
              <a:t> Extension Monitors.</a:t>
            </a:r>
          </a:p>
          <a:p>
            <a:pPr>
              <a:lnSpc>
                <a:spcPct val="90000"/>
              </a:lnSpc>
            </a:pPr>
            <a:endParaRPr lang="fr-FR" dirty="0" smtClean="0"/>
          </a:p>
          <a:p>
            <a:pPr>
              <a:lnSpc>
                <a:spcPct val="90000"/>
              </a:lnSpc>
            </a:pPr>
            <a:r>
              <a:rPr lang="fr-FR" dirty="0" err="1" smtClean="0"/>
              <a:t>Lastly</a:t>
            </a:r>
            <a:r>
              <a:rPr lang="fr-FR" dirty="0" smtClean="0"/>
              <a:t>, </a:t>
            </a:r>
            <a:r>
              <a:rPr lang="fr-FR" dirty="0" err="1" smtClean="0"/>
              <a:t>Ganil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charge of the global coordination. </a:t>
            </a:r>
            <a:r>
              <a:rPr lang="fr-FR" dirty="0" err="1" smtClean="0"/>
              <a:t>Technically</a:t>
            </a:r>
            <a:r>
              <a:rPr lang="fr-FR" dirty="0" smtClean="0"/>
              <a:t>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had</a:t>
            </a:r>
            <a:r>
              <a:rPr lang="fr-FR" dirty="0" smtClean="0"/>
              <a:t> to interface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.  </a:t>
            </a:r>
            <a:r>
              <a:rPr lang="fr-FR" dirty="0" err="1" smtClean="0"/>
              <a:t>According</a:t>
            </a:r>
            <a:r>
              <a:rPr lang="fr-FR" dirty="0" smtClean="0"/>
              <a:t> to </a:t>
            </a:r>
            <a:r>
              <a:rPr lang="fr-FR" dirty="0" err="1" smtClean="0"/>
              <a:t>its</a:t>
            </a:r>
            <a:r>
              <a:rPr lang="fr-FR" dirty="0" smtClean="0"/>
              <a:t> position, </a:t>
            </a:r>
            <a:r>
              <a:rPr lang="fr-FR" dirty="0" err="1" smtClean="0"/>
              <a:t>Ganil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provides</a:t>
            </a:r>
            <a:r>
              <a:rPr lang="fr-FR" dirty="0" smtClean="0"/>
              <a:t> all the central services. </a:t>
            </a:r>
            <a:r>
              <a:rPr lang="fr-FR" dirty="0" err="1" smtClean="0"/>
              <a:t>Because</a:t>
            </a:r>
            <a:r>
              <a:rPr lang="fr-FR" dirty="0" smtClean="0"/>
              <a:t> of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r>
              <a:rPr lang="fr-FR" dirty="0" smtClean="0"/>
              <a:t> and </a:t>
            </a:r>
            <a:r>
              <a:rPr lang="fr-FR" dirty="0" err="1" smtClean="0"/>
              <a:t>skills</a:t>
            </a:r>
            <a:r>
              <a:rPr lang="fr-FR" dirty="0" smtClean="0"/>
              <a:t>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in charge of all the high </a:t>
            </a:r>
            <a:r>
              <a:rPr lang="fr-FR" dirty="0" err="1" smtClean="0"/>
              <a:t>level</a:t>
            </a:r>
            <a:r>
              <a:rPr lang="fr-FR" dirty="0" smtClean="0"/>
              <a:t> applications </a:t>
            </a:r>
            <a:r>
              <a:rPr lang="fr-FR" dirty="0" err="1" smtClean="0"/>
              <a:t>required</a:t>
            </a:r>
            <a:r>
              <a:rPr lang="fr-FR" dirty="0" smtClean="0"/>
              <a:t> for </a:t>
            </a:r>
            <a:r>
              <a:rPr lang="fr-FR" dirty="0" err="1" smtClean="0"/>
              <a:t>tuning</a:t>
            </a:r>
            <a:r>
              <a:rPr lang="fr-FR" dirty="0" smtClean="0"/>
              <a:t> the machine, in relation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databases</a:t>
            </a:r>
            <a:r>
              <a:rPr lang="fr-FR" dirty="0" smtClean="0"/>
              <a:t>.</a:t>
            </a:r>
          </a:p>
          <a:p>
            <a:pPr lvl="0">
              <a:defRPr/>
            </a:pPr>
            <a:endParaRPr lang="fr-FR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955685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3637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0242" y="4723173"/>
            <a:ext cx="6125371" cy="4475083"/>
          </a:xfrm>
        </p:spPr>
        <p:txBody>
          <a:bodyPr>
            <a:noAutofit/>
          </a:bodyPr>
          <a:lstStyle/>
          <a:p>
            <a:r>
              <a:rPr lang="en-US" dirty="0" smtClean="0"/>
              <a:t>As you know, the SPiral2 control system is Epics based,</a:t>
            </a:r>
          </a:p>
          <a:p>
            <a:r>
              <a:rPr lang="en-US" dirty="0" smtClean="0"/>
              <a:t>Here is the Spiral2 implementation.</a:t>
            </a:r>
          </a:p>
          <a:p>
            <a:endParaRPr lang="en-US" dirty="0" smtClean="0"/>
          </a:p>
          <a:p>
            <a:r>
              <a:rPr lang="en-US" dirty="0" smtClean="0"/>
              <a:t>Equipment are either reached using the </a:t>
            </a:r>
            <a:r>
              <a:rPr lang="en-US" dirty="0" err="1" smtClean="0"/>
              <a:t>Modbus</a:t>
            </a:r>
            <a:r>
              <a:rPr lang="en-US" dirty="0" smtClean="0"/>
              <a:t>/TCP protocol or through direct VME I/0 boards. IOCs to handle them are Linux PCs or VME crates running </a:t>
            </a:r>
            <a:r>
              <a:rPr lang="en-US" dirty="0" err="1" smtClean="0"/>
              <a:t>VxWorks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On the top level, GUIs are implemented using standard Epics tools or specific </a:t>
            </a:r>
            <a:r>
              <a:rPr lang="en-US" dirty="0" err="1" smtClean="0"/>
              <a:t>programmation</a:t>
            </a:r>
            <a:r>
              <a:rPr lang="en-US" dirty="0" smtClean="0"/>
              <a:t> ; Java has been adopted at Spiral2 also relying on the </a:t>
            </a:r>
            <a:r>
              <a:rPr lang="en-US" dirty="0" err="1" smtClean="0"/>
              <a:t>Xal</a:t>
            </a:r>
            <a:r>
              <a:rPr lang="en-US" dirty="0" smtClean="0"/>
              <a:t> framework.</a:t>
            </a:r>
          </a:p>
          <a:p>
            <a:endParaRPr lang="en-US" noProof="0" dirty="0" smtClean="0"/>
          </a:p>
          <a:p>
            <a:r>
              <a:rPr lang="en-US" noProof="0" dirty="0" smtClean="0"/>
              <a:t>Some figures now for the control system to be provided. The global deliverables are estimated to :</a:t>
            </a:r>
          </a:p>
          <a:p>
            <a:r>
              <a:rPr lang="en-US" noProof="0" dirty="0" smtClean="0"/>
              <a:t>35 </a:t>
            </a:r>
            <a:r>
              <a:rPr lang="en-US" noProof="0" dirty="0" err="1" smtClean="0"/>
              <a:t>synoptics</a:t>
            </a:r>
            <a:endParaRPr lang="en-US" noProof="0" dirty="0" smtClean="0"/>
          </a:p>
          <a:p>
            <a:r>
              <a:rPr lang="en-US" noProof="0" dirty="0" smtClean="0"/>
              <a:t>30</a:t>
            </a:r>
            <a:r>
              <a:rPr lang="en-US" baseline="0" noProof="0" dirty="0" smtClean="0"/>
              <a:t> tuning applications</a:t>
            </a:r>
          </a:p>
          <a:p>
            <a:r>
              <a:rPr lang="en-US" baseline="0" noProof="0" dirty="0" smtClean="0"/>
              <a:t>10 central services</a:t>
            </a:r>
          </a:p>
          <a:p>
            <a:r>
              <a:rPr lang="en-US" baseline="0" noProof="0" dirty="0" smtClean="0"/>
              <a:t>20 IOCs associated to 10 drivers</a:t>
            </a:r>
          </a:p>
          <a:p>
            <a:r>
              <a:rPr lang="en-US" baseline="0" noProof="0" dirty="0" smtClean="0"/>
              <a:t>30 device type interfaces for 1500 pieces of equipment.</a:t>
            </a:r>
          </a:p>
          <a:p>
            <a:pPr marL="0" lvl="1" defTabSz="883489">
              <a:defRPr/>
            </a:pPr>
            <a:endParaRPr lang="en-US" dirty="0" smtClean="0"/>
          </a:p>
          <a:p>
            <a:pPr marL="0" lvl="1" defTabSz="883489">
              <a:defRPr/>
            </a:pP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8EFB-F6FF-4858-B31C-EF1C3E750E0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9835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6613"/>
            <a:ext cx="7772400" cy="1470025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/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130" name="Rectangle 10"/>
          <p:cNvSpPr>
            <a:spLocks noChangeArrowheads="1"/>
          </p:cNvSpPr>
          <p:nvPr userDrawn="1"/>
        </p:nvSpPr>
        <p:spPr bwMode="auto">
          <a:xfrm>
            <a:off x="285750" y="6567488"/>
            <a:ext cx="556215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fr-FR" sz="1200" dirty="0" smtClean="0">
                <a:solidFill>
                  <a:srgbClr val="4040FF"/>
                </a:solidFill>
                <a:latin typeface="Comic Sans MS" pitchFamily="66" charset="0"/>
              </a:rPr>
              <a:t>Eric Lécorché/ Epics</a:t>
            </a:r>
            <a:r>
              <a:rPr lang="fr-FR" sz="1200" baseline="0" dirty="0" smtClean="0">
                <a:solidFill>
                  <a:srgbClr val="4040FF"/>
                </a:solidFill>
                <a:latin typeface="Comic Sans MS" pitchFamily="66" charset="0"/>
              </a:rPr>
              <a:t> meeting </a:t>
            </a:r>
            <a:r>
              <a:rPr lang="fr-FR" sz="1200" dirty="0" smtClean="0">
                <a:solidFill>
                  <a:srgbClr val="4040FF"/>
                </a:solidFill>
                <a:latin typeface="Comic Sans MS" pitchFamily="66" charset="0"/>
              </a:rPr>
              <a:t>21/10/2014</a:t>
            </a:r>
            <a:endParaRPr lang="fr-FR" sz="1200" dirty="0">
              <a:solidFill>
                <a:srgbClr val="4040FF"/>
              </a:solidFill>
              <a:latin typeface="Comic Sans MS" pitchFamily="66" charset="0"/>
            </a:endParaRPr>
          </a:p>
        </p:txBody>
      </p:sp>
      <p:sp>
        <p:nvSpPr>
          <p:cNvPr id="5131" name="Rectangle 11"/>
          <p:cNvSpPr>
            <a:spLocks noChangeArrowheads="1"/>
          </p:cNvSpPr>
          <p:nvPr userDrawn="1"/>
        </p:nvSpPr>
        <p:spPr bwMode="auto">
          <a:xfrm>
            <a:off x="3124200" y="6543675"/>
            <a:ext cx="317658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fr-FR" sz="1200">
              <a:solidFill>
                <a:srgbClr val="4040FF"/>
              </a:solidFill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 userDrawn="1"/>
        </p:nvSpPr>
        <p:spPr bwMode="auto">
          <a:xfrm>
            <a:off x="7783513" y="6551613"/>
            <a:ext cx="1179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fld id="{27D98105-D4D3-4A9F-80F6-C8681F15000C}" type="slidenum">
              <a:rPr lang="en-GB" sz="1200">
                <a:solidFill>
                  <a:srgbClr val="4040FF"/>
                </a:solidFill>
                <a:latin typeface="Comic Sans MS" pitchFamily="66" charset="0"/>
              </a:rPr>
              <a:pPr algn="r" eaLnBrk="0" hangingPunct="0"/>
              <a:t>‹N°›</a:t>
            </a:fld>
            <a:endParaRPr lang="en-GB" sz="1200">
              <a:solidFill>
                <a:srgbClr val="4040FF"/>
              </a:solidFill>
              <a:latin typeface="Comic Sans MS" pitchFamily="66" charset="0"/>
            </a:endParaRPr>
          </a:p>
        </p:txBody>
      </p:sp>
      <p:pic>
        <p:nvPicPr>
          <p:cNvPr id="5144" name="Picture 2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6850"/>
            <a:ext cx="1773238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82" y="6224052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3605" y="6316321"/>
            <a:ext cx="2867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45275" y="0"/>
            <a:ext cx="2062163" cy="61261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35675" cy="61261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5075" y="0"/>
            <a:ext cx="6202363" cy="681038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158875"/>
            <a:ext cx="8229600" cy="4967288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6717" y="0"/>
            <a:ext cx="6297283" cy="534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58875"/>
            <a:ext cx="40386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58875"/>
            <a:ext cx="40386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41637" y="0"/>
            <a:ext cx="6202363" cy="6810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 style du </a:t>
            </a:r>
            <a:r>
              <a:rPr lang="en-US" dirty="0" err="1" smtClean="0"/>
              <a:t>titre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8875"/>
            <a:ext cx="8229600" cy="4967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4111" name="Rectangle 15"/>
          <p:cNvSpPr>
            <a:spLocks noChangeArrowheads="1"/>
          </p:cNvSpPr>
          <p:nvPr userDrawn="1"/>
        </p:nvSpPr>
        <p:spPr bwMode="auto">
          <a:xfrm>
            <a:off x="285749" y="6567488"/>
            <a:ext cx="68168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rgbClr val="4040FF"/>
                </a:solidFill>
                <a:latin typeface="Comic Sans MS" pitchFamily="66" charset="0"/>
              </a:rPr>
              <a:t>Eric Lécorché/ Epics meeting </a:t>
            </a:r>
            <a:r>
              <a:rPr lang="fr-FR" sz="1200" baseline="0" dirty="0" smtClean="0">
                <a:solidFill>
                  <a:srgbClr val="4040FF"/>
                </a:solidFill>
                <a:latin typeface="Comic Sans MS" pitchFamily="66" charset="0"/>
              </a:rPr>
              <a:t>21/10</a:t>
            </a:r>
            <a:r>
              <a:rPr lang="fr-FR" sz="1200" dirty="0" smtClean="0">
                <a:solidFill>
                  <a:srgbClr val="4040FF"/>
                </a:solidFill>
                <a:latin typeface="Comic Sans MS" pitchFamily="66" charset="0"/>
              </a:rPr>
              <a:t>/2014</a:t>
            </a:r>
            <a:endParaRPr lang="fr-FR" sz="1200" dirty="0">
              <a:solidFill>
                <a:srgbClr val="4040FF"/>
              </a:solidFill>
              <a:latin typeface="Comic Sans MS" pitchFamily="66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 userDrawn="1"/>
        </p:nvSpPr>
        <p:spPr bwMode="auto">
          <a:xfrm>
            <a:off x="3124200" y="6543675"/>
            <a:ext cx="317658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fr-FR" sz="1200">
              <a:solidFill>
                <a:srgbClr val="4040FF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 userDrawn="1"/>
        </p:nvSpPr>
        <p:spPr bwMode="auto">
          <a:xfrm>
            <a:off x="7783513" y="6551613"/>
            <a:ext cx="1179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fld id="{64C60C04-3AE1-4DF3-90C8-457464C7275A}" type="slidenum">
              <a:rPr lang="en-GB" sz="1200">
                <a:solidFill>
                  <a:srgbClr val="4040FF"/>
                </a:solidFill>
                <a:latin typeface="Comic Sans MS" pitchFamily="66" charset="0"/>
              </a:rPr>
              <a:pPr algn="r" eaLnBrk="0" hangingPunct="0"/>
              <a:t>‹N°›</a:t>
            </a:fld>
            <a:endParaRPr lang="en-GB" sz="1200">
              <a:solidFill>
                <a:srgbClr val="4040FF"/>
              </a:solidFill>
              <a:latin typeface="Comic Sans MS" pitchFamily="66" charset="0"/>
            </a:endParaRPr>
          </a:p>
        </p:txBody>
      </p:sp>
      <p:sp>
        <p:nvSpPr>
          <p:cNvPr id="4115" name="AutoShape 19">
            <a:hlinkClick r:id="" action="ppaction://hlinkshowjump?jump=previousslide" highlightClick="1"/>
          </p:cNvPr>
          <p:cNvSpPr>
            <a:spLocks noChangeArrowheads="1"/>
          </p:cNvSpPr>
          <p:nvPr userDrawn="1"/>
        </p:nvSpPr>
        <p:spPr bwMode="auto">
          <a:xfrm>
            <a:off x="7296150" y="6581775"/>
            <a:ext cx="838200" cy="228600"/>
          </a:xfrm>
          <a:prstGeom prst="actionButtonBackPreviou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4119" name="Picture 2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7013" y="153988"/>
            <a:ext cx="1773237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00951" y="71535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95908" y="6427833"/>
            <a:ext cx="2867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200">
          <a:solidFill>
            <a:srgbClr val="C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CC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ü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q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CC66"/>
        </a:buClr>
        <a:buChar char="o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CC66"/>
        </a:buClr>
        <a:buChar char="o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CC66"/>
        </a:buClr>
        <a:buChar char="o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CC66"/>
        </a:buClr>
        <a:buChar char="o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CC66"/>
        </a:buClr>
        <a:buChar char="o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32.jpe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37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7.png"/><Relationship Id="rId5" Type="http://schemas.openxmlformats.org/officeDocument/2006/relationships/image" Target="../media/image47.png"/><Relationship Id="rId10" Type="http://schemas.openxmlformats.org/officeDocument/2006/relationships/image" Target="../media/image6.png"/><Relationship Id="rId4" Type="http://schemas.openxmlformats.org/officeDocument/2006/relationships/image" Target="../media/image46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jpeg"/><Relationship Id="rId5" Type="http://schemas.openxmlformats.org/officeDocument/2006/relationships/image" Target="../media/image7.png"/><Relationship Id="rId10" Type="http://schemas.openxmlformats.org/officeDocument/2006/relationships/image" Target="../media/image57.jpeg"/><Relationship Id="rId4" Type="http://schemas.openxmlformats.org/officeDocument/2006/relationships/image" Target="../media/image53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.ganil-spiral2.eu/csssp2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76238" y="1252538"/>
            <a:ext cx="8526462" cy="1444625"/>
          </a:xfrm>
        </p:spPr>
        <p:txBody>
          <a:bodyPr/>
          <a:lstStyle/>
          <a:p>
            <a:r>
              <a:rPr lang="fr-FR" dirty="0" smtClean="0"/>
              <a:t>Setting the Spiral2 control system for the </a:t>
            </a:r>
            <a:br>
              <a:rPr lang="fr-FR" dirty="0" smtClean="0"/>
            </a:br>
            <a:r>
              <a:rPr lang="fr-FR" dirty="0" smtClean="0"/>
              <a:t>on-</a:t>
            </a:r>
            <a:r>
              <a:rPr lang="fr-FR" dirty="0" err="1" smtClean="0"/>
              <a:t>going</a:t>
            </a:r>
            <a:r>
              <a:rPr lang="fr-FR" dirty="0" smtClean="0"/>
              <a:t> </a:t>
            </a:r>
            <a:r>
              <a:rPr lang="fr-FR" dirty="0" err="1" smtClean="0"/>
              <a:t>commissioning</a:t>
            </a:r>
            <a:endParaRPr lang="fr-FR" dirty="0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28688" y="0"/>
            <a:ext cx="9890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13013" y="360363"/>
            <a:ext cx="1766887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6683" y="3353460"/>
            <a:ext cx="1654295" cy="90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 descr="http://pro.ganil-spiral2.eu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6556" y="3590844"/>
            <a:ext cx="2691671" cy="594743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0510" y="3362179"/>
            <a:ext cx="1999299" cy="90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10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952875" y="0"/>
            <a:ext cx="5191125" cy="534837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Control system : </a:t>
            </a:r>
            <a:r>
              <a:rPr lang="fr-FR" dirty="0" err="1" smtClean="0">
                <a:solidFill>
                  <a:srgbClr val="002060"/>
                </a:solidFill>
              </a:rPr>
              <a:t>shared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platform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1" name="Espace réservé du contenu 30"/>
          <p:cNvSpPr>
            <a:spLocks noGrp="1"/>
          </p:cNvSpPr>
          <p:nvPr>
            <p:ph idx="1"/>
          </p:nvPr>
        </p:nvSpPr>
        <p:spPr>
          <a:xfrm>
            <a:off x="0" y="1158875"/>
            <a:ext cx="9144000" cy="5319746"/>
          </a:xfrm>
        </p:spPr>
        <p:txBody>
          <a:bodyPr/>
          <a:lstStyle/>
          <a:p>
            <a:r>
              <a:rPr lang="en-US" dirty="0" smtClean="0"/>
              <a:t>Common Spiral2 development platform (“</a:t>
            </a:r>
            <a:r>
              <a:rPr lang="en-US" dirty="0" smtClean="0">
                <a:solidFill>
                  <a:srgbClr val="002060"/>
                </a:solidFill>
              </a:rPr>
              <a:t>topSp2</a:t>
            </a:r>
            <a:r>
              <a:rPr lang="en-US" dirty="0" smtClean="0"/>
              <a:t>”):</a:t>
            </a:r>
          </a:p>
          <a:p>
            <a:pPr lvl="1"/>
            <a:r>
              <a:rPr lang="en-US" dirty="0" smtClean="0"/>
              <a:t>Provided and maintained by </a:t>
            </a:r>
            <a:r>
              <a:rPr lang="en-US" dirty="0" err="1" smtClean="0"/>
              <a:t>Irfu</a:t>
            </a:r>
            <a:endParaRPr lang="en-US" dirty="0" smtClean="0"/>
          </a:p>
          <a:p>
            <a:pPr lvl="1"/>
            <a:r>
              <a:rPr lang="en-US" dirty="0" smtClean="0"/>
              <a:t>Shared by the three labs</a:t>
            </a:r>
          </a:p>
          <a:p>
            <a:pPr lvl="1"/>
            <a:r>
              <a:rPr lang="en-US" dirty="0" smtClean="0"/>
              <a:t>Spiral2 version of the EPICS  environment (development, operation)</a:t>
            </a:r>
          </a:p>
          <a:p>
            <a:r>
              <a:rPr lang="en-US" dirty="0" smtClean="0"/>
              <a:t>Rules and formalization</a:t>
            </a:r>
          </a:p>
          <a:p>
            <a:pPr lvl="1"/>
            <a:r>
              <a:rPr lang="en-US" dirty="0" smtClean="0"/>
              <a:t>Interfaces between IOCs and GUIs</a:t>
            </a:r>
          </a:p>
          <a:p>
            <a:pPr lvl="1"/>
            <a:r>
              <a:rPr lang="en-US" dirty="0" smtClean="0"/>
              <a:t>Files naming</a:t>
            </a:r>
          </a:p>
          <a:p>
            <a:pPr lvl="1"/>
            <a:r>
              <a:rPr lang="en-US" dirty="0" smtClean="0"/>
              <a:t>Repository </a:t>
            </a:r>
            <a:br>
              <a:rPr lang="en-US" dirty="0" smtClean="0"/>
            </a:br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For on-site</a:t>
            </a:r>
            <a:br>
              <a:rPr lang="en-US" dirty="0" smtClean="0"/>
            </a:br>
            <a:r>
              <a:rPr lang="en-US" dirty="0" smtClean="0"/>
              <a:t>integration</a:t>
            </a:r>
          </a:p>
          <a:p>
            <a:r>
              <a:rPr lang="en-US" dirty="0" smtClean="0"/>
              <a:t>Development </a:t>
            </a:r>
            <a:br>
              <a:rPr lang="en-US" dirty="0" smtClean="0"/>
            </a:br>
            <a:r>
              <a:rPr lang="en-US" dirty="0" smtClean="0"/>
              <a:t>hosted on a </a:t>
            </a:r>
            <a:br>
              <a:rPr lang="en-US" dirty="0" smtClean="0"/>
            </a:br>
            <a:r>
              <a:rPr lang="en-US" dirty="0" smtClean="0"/>
              <a:t>shared SVN server </a:t>
            </a:r>
            <a:br>
              <a:rPr lang="en-US" dirty="0" smtClean="0"/>
            </a:br>
            <a:r>
              <a:rPr lang="en-US" dirty="0" smtClean="0"/>
              <a:t>@</a:t>
            </a:r>
            <a:r>
              <a:rPr lang="en-US" dirty="0" err="1" smtClean="0"/>
              <a:t>Ganil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8541" y="3521870"/>
            <a:ext cx="5830659" cy="30209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6350" y="4691418"/>
            <a:ext cx="353703" cy="1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http://pro.ganil-spiral2.eu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910566"/>
            <a:ext cx="598627" cy="132271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2574" y="4425412"/>
            <a:ext cx="298059" cy="13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pro.ganil-spiral2.eu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4450" y="4596241"/>
            <a:ext cx="598627" cy="132271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6349" y="5111212"/>
            <a:ext cx="298059" cy="13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12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Infrastructure :</a:t>
            </a:r>
            <a:r>
              <a:rPr lang="fr-FR" dirty="0" smtClean="0"/>
              <a:t> central services</a:t>
            </a:r>
            <a:endParaRPr lang="fr-FR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61380" y="2112501"/>
            <a:ext cx="4884421" cy="2965023"/>
            <a:chOff x="93344" y="1323287"/>
            <a:chExt cx="4884421" cy="2965023"/>
          </a:xfrm>
        </p:grpSpPr>
        <p:pic>
          <p:nvPicPr>
            <p:cNvPr id="6" name="Espace réservé du contenu 3" descr="AfficheurAlarm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344" y="1323287"/>
              <a:ext cx="4884421" cy="29650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à coins arrondis 4"/>
            <p:cNvSpPr/>
            <p:nvPr/>
          </p:nvSpPr>
          <p:spPr>
            <a:xfrm>
              <a:off x="114300" y="3400425"/>
              <a:ext cx="1950720" cy="8610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>
                  <a:solidFill>
                    <a:srgbClr val="002060"/>
                  </a:solidFill>
                </a:rPr>
                <a:t>Alarms</a:t>
              </a:r>
              <a:r>
                <a:rPr lang="fr-FR" dirty="0" smtClean="0">
                  <a:solidFill>
                    <a:srgbClr val="002060"/>
                  </a:solidFill>
                </a:rPr>
                <a:t> </a:t>
              </a:r>
              <a:r>
                <a:rPr lang="fr-FR" dirty="0" err="1" smtClean="0">
                  <a:solidFill>
                    <a:srgbClr val="002060"/>
                  </a:solidFill>
                </a:rPr>
                <a:t>handling</a:t>
              </a:r>
              <a:endParaRPr lang="fr-FR" dirty="0" smtClean="0">
                <a:solidFill>
                  <a:srgbClr val="002060"/>
                </a:solidFill>
              </a:endParaRPr>
            </a:p>
            <a:p>
              <a:pPr algn="ctr"/>
              <a:endParaRPr lang="fr-FR" sz="12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(in-house </a:t>
              </a:r>
              <a:r>
                <a:rPr lang="fr-FR" sz="1200" i="1" dirty="0" err="1" smtClean="0">
                  <a:solidFill>
                    <a:schemeClr val="bg2">
                      <a:lumMod val="75000"/>
                    </a:schemeClr>
                  </a:solidFill>
                </a:rPr>
                <a:t>development</a:t>
              </a:r>
              <a:endParaRPr lang="fr-FR" sz="1200" i="1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algn="ctr"/>
              <a:r>
                <a:rPr lang="fr-FR" sz="1200" i="1" dirty="0" err="1" smtClean="0">
                  <a:solidFill>
                    <a:schemeClr val="bg2">
                      <a:lumMod val="75000"/>
                    </a:schemeClr>
                  </a:solidFill>
                </a:rPr>
                <a:t>shared</a:t>
              </a:r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fr-FR" sz="1200" i="1" dirty="0" err="1" smtClean="0">
                  <a:solidFill>
                    <a:schemeClr val="bg2">
                      <a:lumMod val="75000"/>
                    </a:schemeClr>
                  </a:solidFill>
                </a:rPr>
                <a:t>Ganil</a:t>
              </a:r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/Spiral2)</a:t>
              </a:r>
              <a:endParaRPr lang="fr-FR" sz="1200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2243272" y="4002406"/>
            <a:ext cx="6900728" cy="2855594"/>
            <a:chOff x="750570" y="3886201"/>
            <a:chExt cx="6900728" cy="2855594"/>
          </a:xfrm>
        </p:grpSpPr>
        <p:pic>
          <p:nvPicPr>
            <p:cNvPr id="4" name="Picture 126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9173" y="3886201"/>
              <a:ext cx="5402125" cy="27051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Rectangle à coins arrondis 6"/>
            <p:cNvSpPr/>
            <p:nvPr/>
          </p:nvSpPr>
          <p:spPr>
            <a:xfrm>
              <a:off x="750570" y="5880735"/>
              <a:ext cx="1950720" cy="8610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>
                  <a:solidFill>
                    <a:srgbClr val="002060"/>
                  </a:solidFill>
                </a:rPr>
                <a:t>Archiving</a:t>
              </a:r>
              <a:r>
                <a:rPr lang="fr-FR" dirty="0" smtClean="0">
                  <a:solidFill>
                    <a:srgbClr val="002060"/>
                  </a:solidFill>
                </a:rPr>
                <a:t> system</a:t>
              </a:r>
            </a:p>
            <a:p>
              <a:pPr algn="ctr"/>
              <a:endParaRPr lang="fr-FR" sz="12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(CSS)</a:t>
              </a:r>
              <a:endParaRPr lang="fr-FR" sz="1200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4057649" y="636270"/>
            <a:ext cx="4958403" cy="3615690"/>
            <a:chOff x="4057649" y="636270"/>
            <a:chExt cx="4958403" cy="361569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57649" y="636270"/>
              <a:ext cx="4958403" cy="3007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à coins arrondis 8"/>
            <p:cNvSpPr/>
            <p:nvPr/>
          </p:nvSpPr>
          <p:spPr>
            <a:xfrm>
              <a:off x="7059930" y="3390900"/>
              <a:ext cx="1950720" cy="8610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2060"/>
                  </a:solidFill>
                </a:rPr>
                <a:t>E-</a:t>
              </a:r>
              <a:r>
                <a:rPr lang="fr-FR" dirty="0" err="1" smtClean="0">
                  <a:solidFill>
                    <a:srgbClr val="002060"/>
                  </a:solidFill>
                </a:rPr>
                <a:t>logbook</a:t>
              </a:r>
              <a:endParaRPr lang="fr-FR" dirty="0" smtClean="0">
                <a:solidFill>
                  <a:srgbClr val="002060"/>
                </a:solidFill>
              </a:endParaRPr>
            </a:p>
            <a:p>
              <a:pPr algn="ctr"/>
              <a:endParaRPr lang="fr-FR" sz="12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(commercial j5 </a:t>
              </a:r>
              <a:r>
                <a:rPr lang="fr-FR" sz="1200" i="1" dirty="0" err="1" smtClean="0">
                  <a:solidFill>
                    <a:schemeClr val="bg2">
                      <a:lumMod val="75000"/>
                    </a:schemeClr>
                  </a:solidFill>
                </a:rPr>
                <a:t>product</a:t>
              </a:r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 in use </a:t>
              </a:r>
              <a:r>
                <a:rPr lang="fr-FR" sz="1200" i="1" dirty="0" err="1" smtClean="0">
                  <a:solidFill>
                    <a:schemeClr val="bg2">
                      <a:lumMod val="75000"/>
                    </a:schemeClr>
                  </a:solidFill>
                </a:rPr>
                <a:t>at</a:t>
              </a:r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fr-FR" sz="1200" i="1" dirty="0" err="1" smtClean="0">
                  <a:solidFill>
                    <a:schemeClr val="bg2">
                      <a:lumMod val="75000"/>
                    </a:schemeClr>
                  </a:solidFill>
                </a:rPr>
                <a:t>Ganil</a:t>
              </a:r>
              <a:r>
                <a:rPr lang="fr-FR" sz="1200" i="1" dirty="0" smtClean="0">
                  <a:solidFill>
                    <a:schemeClr val="bg2">
                      <a:lumMod val="75000"/>
                    </a:schemeClr>
                  </a:solidFill>
                </a:rPr>
                <a:t>)</a:t>
              </a:r>
              <a:endParaRPr lang="fr-FR" sz="1200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36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/>
          <p:cNvSpPr/>
          <p:nvPr/>
        </p:nvSpPr>
        <p:spPr>
          <a:xfrm>
            <a:off x="5004047" y="1133475"/>
            <a:ext cx="2111127" cy="3878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36096" y="1844055"/>
            <a:ext cx="1224136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CC6600"/>
                </a:solidFill>
              </a:rPr>
              <a:t>Genioc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r>
              <a:rPr lang="fr-FR" dirty="0" smtClean="0"/>
              <a:t> utility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6096" y="2780159"/>
            <a:ext cx="1224136" cy="79208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CC6600"/>
                </a:solidFill>
              </a:rPr>
              <a:t>Genauto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r>
              <a:rPr lang="fr-FR" dirty="0" smtClean="0"/>
              <a:t> utility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7624" y="2060079"/>
            <a:ext cx="1584176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IOC Configuration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8099" y="3222501"/>
            <a:ext cx="1584176" cy="72008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Module APP « PLC »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187624" y="2662039"/>
            <a:ext cx="158417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Module APP</a:t>
            </a:r>
          </a:p>
        </p:txBody>
      </p:sp>
      <p:cxnSp>
        <p:nvCxnSpPr>
          <p:cNvPr id="10" name="Connecteur en arc 9"/>
          <p:cNvCxnSpPr>
            <a:stCxn id="4" idx="1"/>
            <a:endCxn id="6" idx="3"/>
          </p:cNvCxnSpPr>
          <p:nvPr/>
        </p:nvCxnSpPr>
        <p:spPr>
          <a:xfrm rot="10800000" flipV="1">
            <a:off x="2771800" y="2240099"/>
            <a:ext cx="2664296" cy="10801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877716" y="1458491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accent4"/>
                </a:solidFill>
              </a:rPr>
              <a:t>Generates</a:t>
            </a:r>
            <a:endParaRPr lang="fr-FR" dirty="0">
              <a:solidFill>
                <a:schemeClr val="accent4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4"/>
                </a:solidFill>
              </a:rPr>
              <a:t> substitutions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4"/>
                </a:solidFill>
              </a:rPr>
              <a:t> connections</a:t>
            </a:r>
            <a:endParaRPr lang="fr-FR" dirty="0">
              <a:solidFill>
                <a:schemeClr val="accent4"/>
              </a:solidFill>
            </a:endParaRPr>
          </a:p>
        </p:txBody>
      </p:sp>
      <p:cxnSp>
        <p:nvCxnSpPr>
          <p:cNvPr id="14" name="Connecteur en arc 13"/>
          <p:cNvCxnSpPr/>
          <p:nvPr/>
        </p:nvCxnSpPr>
        <p:spPr>
          <a:xfrm rot="10800000" flipV="1">
            <a:off x="4848250" y="5433627"/>
            <a:ext cx="2626196" cy="377763"/>
          </a:xfrm>
          <a:prstGeom prst="curvedConnector3">
            <a:avLst>
              <a:gd name="adj1" fmla="val -51"/>
            </a:avLst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00124" y="4300711"/>
            <a:ext cx="200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Developper</a:t>
            </a:r>
            <a:r>
              <a:rPr lang="fr-FR" dirty="0" smtClean="0"/>
              <a:t> module </a:t>
            </a:r>
            <a:r>
              <a:rPr lang="fr-FR" dirty="0" err="1" smtClean="0"/>
              <a:t>using</a:t>
            </a:r>
            <a:r>
              <a:rPr lang="fr-FR" dirty="0" smtClean="0"/>
              <a:t> VDCT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3009156" y="36408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2060"/>
                </a:solidFill>
              </a:rPr>
              <a:t>Generates</a:t>
            </a:r>
            <a:r>
              <a:rPr lang="fr-FR" dirty="0" smtClean="0">
                <a:solidFill>
                  <a:srgbClr val="002060"/>
                </a:solidFill>
              </a:rPr>
              <a:t> module APP</a:t>
            </a:r>
          </a:p>
        </p:txBody>
      </p:sp>
      <p:pic>
        <p:nvPicPr>
          <p:cNvPr id="46" name="Image 45" descr="databas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5431" y="2186063"/>
            <a:ext cx="1618569" cy="1296144"/>
          </a:xfrm>
          <a:prstGeom prst="rect">
            <a:avLst/>
          </a:prstGeom>
        </p:spPr>
      </p:pic>
      <p:pic>
        <p:nvPicPr>
          <p:cNvPr id="72" name="Image 71" descr="developper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868391"/>
            <a:ext cx="1152128" cy="1188621"/>
          </a:xfrm>
          <a:prstGeom prst="rect">
            <a:avLst/>
          </a:prstGeom>
        </p:spPr>
      </p:pic>
      <p:pic>
        <p:nvPicPr>
          <p:cNvPr id="77" name="Image 76" descr="staff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5012407"/>
            <a:ext cx="1052736" cy="1052736"/>
          </a:xfrm>
          <a:prstGeom prst="rect">
            <a:avLst/>
          </a:prstGeom>
        </p:spPr>
      </p:pic>
      <p:cxnSp>
        <p:nvCxnSpPr>
          <p:cNvPr id="79" name="Connecteur en arc 78"/>
          <p:cNvCxnSpPr>
            <a:stCxn id="77" idx="0"/>
            <a:endCxn id="115" idx="1"/>
          </p:cNvCxnSpPr>
          <p:nvPr/>
        </p:nvCxnSpPr>
        <p:spPr>
          <a:xfrm rot="5400000" flipH="1" flipV="1">
            <a:off x="3773172" y="3421491"/>
            <a:ext cx="755872" cy="242596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3529979" y="4961359"/>
            <a:ext cx="1699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err="1" smtClean="0"/>
              <a:t>Add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err="1" smtClean="0"/>
              <a:t>Remove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err="1" smtClean="0"/>
              <a:t>Inhibit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Configure</a:t>
            </a:r>
          </a:p>
          <a:p>
            <a:r>
              <a:rPr lang="fr-FR" dirty="0" smtClean="0"/>
              <a:t>Equipement</a:t>
            </a:r>
          </a:p>
          <a:p>
            <a:endParaRPr lang="fr-FR" dirty="0" smtClean="0"/>
          </a:p>
        </p:txBody>
      </p:sp>
      <p:sp>
        <p:nvSpPr>
          <p:cNvPr id="81" name="ZoneTexte 80"/>
          <p:cNvSpPr txBox="1"/>
          <p:nvPr/>
        </p:nvSpPr>
        <p:spPr>
          <a:xfrm>
            <a:off x="7452320" y="1195983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«</a:t>
            </a:r>
            <a:r>
              <a:rPr lang="fr-FR" dirty="0" err="1" smtClean="0"/>
              <a:t>Device</a:t>
            </a:r>
            <a:r>
              <a:rPr lang="fr-FR" dirty="0" smtClean="0"/>
              <a:t> configuration» </a:t>
            </a:r>
            <a:r>
              <a:rPr lang="fr-FR" dirty="0" err="1" smtClean="0"/>
              <a:t>database</a:t>
            </a:r>
            <a:endParaRPr lang="fr-FR" dirty="0" smtClean="0"/>
          </a:p>
        </p:txBody>
      </p:sp>
      <p:pic>
        <p:nvPicPr>
          <p:cNvPr id="115" name="Espace réservé du contenu 4" descr="grandeursMAQ-AUTO-AF1.jpe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r="43926" b="13338"/>
          <a:stretch>
            <a:fillRect/>
          </a:stretch>
        </p:blipFill>
        <p:spPr>
          <a:xfrm>
            <a:off x="5364088" y="3644255"/>
            <a:ext cx="1353042" cy="1224559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18" name="ZoneTexte 117"/>
          <p:cNvSpPr txBox="1"/>
          <p:nvPr/>
        </p:nvSpPr>
        <p:spPr>
          <a:xfrm>
            <a:off x="5397996" y="372045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GUI</a:t>
            </a:r>
          </a:p>
        </p:txBody>
      </p:sp>
      <p:sp>
        <p:nvSpPr>
          <p:cNvPr id="122" name="ZoneTexte 121"/>
          <p:cNvSpPr txBox="1"/>
          <p:nvPr/>
        </p:nvSpPr>
        <p:spPr>
          <a:xfrm>
            <a:off x="5057776" y="1195983"/>
            <a:ext cx="1990724" cy="3385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/>
              <a:t>GenIOC</a:t>
            </a:r>
            <a:r>
              <a:rPr lang="fr-FR" b="1" dirty="0" smtClean="0"/>
              <a:t> Software</a:t>
            </a:r>
            <a:endParaRPr lang="fr-FR" b="1" dirty="0"/>
          </a:p>
        </p:txBody>
      </p:sp>
      <p:sp>
        <p:nvSpPr>
          <p:cNvPr id="124" name="ZoneTexte 123"/>
          <p:cNvSpPr txBox="1"/>
          <p:nvPr/>
        </p:nvSpPr>
        <p:spPr>
          <a:xfrm>
            <a:off x="0" y="598384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Developper</a:t>
            </a:r>
            <a:endParaRPr lang="fr-FR" b="1" dirty="0" smtClean="0"/>
          </a:p>
        </p:txBody>
      </p:sp>
      <p:sp>
        <p:nvSpPr>
          <p:cNvPr id="126" name="ZoneTexte 125"/>
          <p:cNvSpPr txBox="1"/>
          <p:nvPr/>
        </p:nvSpPr>
        <p:spPr>
          <a:xfrm>
            <a:off x="2123728" y="598384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End user</a:t>
            </a:r>
          </a:p>
        </p:txBody>
      </p:sp>
      <p:cxnSp>
        <p:nvCxnSpPr>
          <p:cNvPr id="131" name="Connecteur en arc 130"/>
          <p:cNvCxnSpPr/>
          <p:nvPr/>
        </p:nvCxnSpPr>
        <p:spPr>
          <a:xfrm flipV="1">
            <a:off x="7181850" y="2771775"/>
            <a:ext cx="647700" cy="323850"/>
          </a:xfrm>
          <a:prstGeom prst="curvedConnector3">
            <a:avLst>
              <a:gd name="adj1" fmla="val 50000"/>
            </a:avLst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itre 1"/>
          <p:cNvSpPr txBox="1">
            <a:spLocks/>
          </p:cNvSpPr>
          <p:nvPr/>
        </p:nvSpPr>
        <p:spPr bwMode="auto">
          <a:xfrm>
            <a:off x="771525" y="0"/>
            <a:ext cx="8372475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Infrastructure :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configuration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principles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43" name="Connecteur en arc 42"/>
          <p:cNvCxnSpPr>
            <a:stCxn id="5" idx="1"/>
          </p:cNvCxnSpPr>
          <p:nvPr/>
        </p:nvCxnSpPr>
        <p:spPr>
          <a:xfrm rot="10800000" flipV="1">
            <a:off x="2752750" y="3176202"/>
            <a:ext cx="2683346" cy="492061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Connecteur en arc 78"/>
          <p:cNvCxnSpPr/>
          <p:nvPr/>
        </p:nvCxnSpPr>
        <p:spPr>
          <a:xfrm rot="5400000" flipH="1" flipV="1">
            <a:off x="-148344" y="3657390"/>
            <a:ext cx="2012615" cy="735521"/>
          </a:xfrm>
          <a:prstGeom prst="curvedConnector2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5768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2474243" y="1248147"/>
            <a:ext cx="4176464" cy="108012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50707" y="1248147"/>
            <a:ext cx="2088232" cy="108012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69987" y="1248147"/>
            <a:ext cx="2304256" cy="108012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85198" y="4001294"/>
            <a:ext cx="1944216" cy="936104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535313" y="4001294"/>
            <a:ext cx="3240360" cy="93610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0462" y="4001294"/>
            <a:ext cx="3384376" cy="936104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Process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371475" y="4082827"/>
          <a:ext cx="822960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space réservé du contenu 1"/>
          <p:cNvSpPr txBox="1">
            <a:spLocks/>
          </p:cNvSpPr>
          <p:nvPr/>
        </p:nvSpPr>
        <p:spPr>
          <a:xfrm>
            <a:off x="2495550" y="239688"/>
            <a:ext cx="8229600" cy="936104"/>
          </a:xfrm>
          <a:prstGeom prst="rect">
            <a:avLst/>
          </a:prstGeom>
        </p:spPr>
        <p:txBody>
          <a:bodyPr vert="horz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504825" y="896491"/>
            <a:ext cx="8229600" cy="936104"/>
          </a:xfrm>
          <a:prstGeom prst="rect">
            <a:avLst/>
          </a:prstGeom>
        </p:spPr>
        <p:txBody>
          <a:bodyPr vert="horz"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1800" kern="0" noProof="0" dirty="0" smtClean="0">
                <a:solidFill>
                  <a:srgbClr val="002060"/>
                </a:solidFill>
                <a:latin typeface="+mj-lt"/>
              </a:rPr>
              <a:t>Standard </a:t>
            </a:r>
            <a:r>
              <a:rPr lang="fr-FR" sz="1800" kern="0" noProof="0" dirty="0" err="1" smtClean="0">
                <a:solidFill>
                  <a:srgbClr val="002060"/>
                </a:solidFill>
                <a:latin typeface="+mj-lt"/>
              </a:rPr>
              <a:t>device</a:t>
            </a:r>
            <a:r>
              <a:rPr lang="fr-FR" sz="1800" kern="0" noProof="0" dirty="0" smtClean="0">
                <a:solidFill>
                  <a:srgbClr val="002060"/>
                </a:solidFill>
                <a:latin typeface="+mj-lt"/>
              </a:rPr>
              <a:t> configuration</a:t>
            </a:r>
            <a:endParaRPr kumimoji="0" lang="fr-FR" sz="1800" b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9" name="Espace réservé du contenu 4"/>
          <p:cNvGraphicFramePr>
            <a:graphicFrameLocks/>
          </p:cNvGraphicFramePr>
          <p:nvPr/>
        </p:nvGraphicFramePr>
        <p:xfrm>
          <a:off x="286569" y="1309142"/>
          <a:ext cx="822960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23825" y="5130339"/>
            <a:ext cx="2352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Epics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fields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</a:t>
            </a:r>
            <a:br>
              <a:rPr lang="fr-FR" sz="1400" dirty="0" smtClean="0">
                <a:solidFill>
                  <a:srgbClr val="002060"/>
                </a:solidFill>
                <a:latin typeface="+mj-lt"/>
              </a:rPr>
            </a:br>
            <a:r>
              <a:rPr lang="fr-FR" sz="1400" dirty="0" smtClean="0">
                <a:solidFill>
                  <a:srgbClr val="CC6600"/>
                </a:solidFill>
                <a:sym typeface="Wingdings"/>
              </a:rPr>
              <a:t>  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State,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Defect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, Cmd …</a:t>
            </a:r>
          </a:p>
          <a:p>
            <a:pPr>
              <a:buFont typeface="Arial" pitchFamily="34" charset="0"/>
              <a:buChar char="•"/>
            </a:pPr>
            <a:endParaRPr lang="fr-FR" sz="1400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1400" dirty="0" smtClean="0">
                <a:solidFill>
                  <a:srgbClr val="002060"/>
                </a:solidFill>
                <a:sym typeface="Wingdings"/>
              </a:rPr>
              <a:t>N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on Epics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fields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</a:t>
            </a:r>
            <a:br>
              <a:rPr lang="fr-FR" sz="1400" dirty="0" smtClean="0">
                <a:solidFill>
                  <a:srgbClr val="002060"/>
                </a:solidFill>
                <a:latin typeface="+mj-lt"/>
              </a:rPr>
            </a:br>
            <a:r>
              <a:rPr lang="fr-FR" sz="1400" dirty="0" smtClean="0">
                <a:solidFill>
                  <a:srgbClr val="CC6600"/>
                </a:solidFill>
                <a:sym typeface="Wingdings"/>
              </a:rPr>
              <a:t>  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IP,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builder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…</a:t>
            </a:r>
            <a:endParaRPr lang="fr-FR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9987" y="2348249"/>
            <a:ext cx="2411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Non Epics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fields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</a:t>
            </a:r>
            <a:br>
              <a:rPr lang="fr-FR" sz="1400" dirty="0" smtClean="0">
                <a:solidFill>
                  <a:srgbClr val="002060"/>
                </a:solidFill>
                <a:latin typeface="+mj-lt"/>
              </a:rPr>
            </a:br>
            <a:r>
              <a:rPr lang="fr-FR" sz="1400" dirty="0" smtClean="0">
                <a:solidFill>
                  <a:srgbClr val="CC6600"/>
                </a:solidFill>
                <a:sym typeface="Wingdings"/>
              </a:rPr>
              <a:t>  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IP,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builder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…</a:t>
            </a:r>
          </a:p>
          <a:p>
            <a:pPr>
              <a:buFont typeface="Arial" pitchFamily="34" charset="0"/>
              <a:buChar char="•"/>
            </a:pPr>
            <a:endParaRPr lang="fr-FR" sz="1400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Connections </a:t>
            </a:r>
            <a:br>
              <a:rPr lang="fr-FR" sz="1400" dirty="0" smtClean="0">
                <a:solidFill>
                  <a:srgbClr val="002060"/>
                </a:solidFill>
                <a:latin typeface="+mj-lt"/>
              </a:rPr>
            </a:br>
            <a:r>
              <a:rPr lang="fr-FR" sz="1400" dirty="0" smtClean="0">
                <a:solidFill>
                  <a:srgbClr val="CC6600"/>
                </a:solidFill>
                <a:sym typeface="Wingdings"/>
              </a:rPr>
              <a:t> 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Modbus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, VME 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86189" y="5063664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1400" dirty="0" smtClean="0">
                <a:solidFill>
                  <a:srgbClr val="CC6600"/>
                </a:solidFill>
                <a:sym typeface="Wingdings"/>
              </a:rPr>
              <a:t> 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Displays</a:t>
            </a:r>
          </a:p>
          <a:p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    Conversion</a:t>
            </a:r>
          </a:p>
          <a:p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    Monitoring (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adel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mdel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    Value for non Epics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fields</a:t>
            </a:r>
            <a:endParaRPr lang="fr-FR" sz="1400" dirty="0" smtClean="0">
              <a:solidFill>
                <a:srgbClr val="002060"/>
              </a:solidFill>
              <a:latin typeface="+mj-lt"/>
            </a:endParaRPr>
          </a:p>
          <a:p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    PLC </a:t>
            </a:r>
            <a:r>
              <a:rPr lang="fr-FR" sz="1400" dirty="0" err="1" smtClean="0">
                <a:solidFill>
                  <a:srgbClr val="002060"/>
                </a:solidFill>
                <a:latin typeface="+mj-lt"/>
              </a:rPr>
              <a:t>address</a:t>
            </a:r>
            <a:r>
              <a:rPr lang="fr-FR" sz="1400" dirty="0" smtClean="0">
                <a:solidFill>
                  <a:srgbClr val="002060"/>
                </a:solidFill>
                <a:latin typeface="+mj-lt"/>
              </a:rPr>
              <a:t> …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4351784" y="233872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1400" dirty="0" smtClean="0">
                <a:solidFill>
                  <a:srgbClr val="CC6600"/>
                </a:solidFill>
                <a:sym typeface="Wingdings"/>
              </a:rPr>
              <a:t> 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Value for non Epics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fields</a:t>
            </a:r>
            <a:endParaRPr lang="fr-FR" sz="1400" dirty="0" smtClean="0">
              <a:solidFill>
                <a:srgbClr val="002060"/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     Value for connections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</p:txBody>
      </p:sp>
      <p:pic>
        <p:nvPicPr>
          <p:cNvPr id="16" name="Image 15" descr="developper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1885" y="4305647"/>
            <a:ext cx="314053" cy="324000"/>
          </a:xfrm>
          <a:prstGeom prst="rect">
            <a:avLst/>
          </a:prstGeom>
        </p:spPr>
      </p:pic>
      <p:pic>
        <p:nvPicPr>
          <p:cNvPr id="28" name="Image 27" descr="staff.jpe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40585" y="4599012"/>
            <a:ext cx="324000" cy="324000"/>
          </a:xfrm>
          <a:prstGeom prst="rect">
            <a:avLst/>
          </a:prstGeom>
        </p:spPr>
      </p:pic>
      <p:sp>
        <p:nvSpPr>
          <p:cNvPr id="34" name="Espace réservé du contenu 1"/>
          <p:cNvSpPr txBox="1">
            <a:spLocks/>
          </p:cNvSpPr>
          <p:nvPr/>
        </p:nvSpPr>
        <p:spPr>
          <a:xfrm>
            <a:off x="515169" y="3592066"/>
            <a:ext cx="8229600" cy="936104"/>
          </a:xfrm>
          <a:prstGeom prst="rect">
            <a:avLst/>
          </a:prstGeom>
        </p:spPr>
        <p:txBody>
          <a:bodyPr vert="horz"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1800" kern="0" noProof="0" dirty="0" smtClean="0">
                <a:solidFill>
                  <a:srgbClr val="002060"/>
                </a:solidFill>
                <a:latin typeface="+mj-lt"/>
              </a:rPr>
              <a:t>PLC </a:t>
            </a:r>
            <a:r>
              <a:rPr lang="fr-FR" sz="1800" kern="0" noProof="0" dirty="0" err="1" smtClean="0">
                <a:solidFill>
                  <a:srgbClr val="002060"/>
                </a:solidFill>
                <a:latin typeface="+mj-lt"/>
              </a:rPr>
              <a:t>device</a:t>
            </a:r>
            <a:r>
              <a:rPr lang="fr-FR" sz="1800" kern="0" noProof="0" dirty="0" smtClean="0">
                <a:solidFill>
                  <a:srgbClr val="002060"/>
                </a:solidFill>
                <a:latin typeface="+mj-lt"/>
              </a:rPr>
              <a:t> configuration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7" name="Image 36" descr="staff.jpe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107135" y="1998687"/>
            <a:ext cx="324000" cy="324000"/>
          </a:xfrm>
          <a:prstGeom prst="rect">
            <a:avLst/>
          </a:prstGeom>
        </p:spPr>
      </p:pic>
      <p:pic>
        <p:nvPicPr>
          <p:cNvPr id="38" name="Image 37" descr="developper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36235" y="1952972"/>
            <a:ext cx="314053" cy="324000"/>
          </a:xfrm>
          <a:prstGeom prst="rect">
            <a:avLst/>
          </a:prstGeom>
        </p:spPr>
      </p:pic>
      <p:pic>
        <p:nvPicPr>
          <p:cNvPr id="39" name="Image 38" descr="developper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935" y="1610072"/>
            <a:ext cx="314053" cy="324000"/>
          </a:xfrm>
          <a:prstGeom prst="rect">
            <a:avLst/>
          </a:prstGeom>
        </p:spPr>
      </p:pic>
      <p:pic>
        <p:nvPicPr>
          <p:cNvPr id="40" name="Image 39" descr="developper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83860" y="4572347"/>
            <a:ext cx="314053" cy="324000"/>
          </a:xfrm>
          <a:prstGeom prst="rect">
            <a:avLst/>
          </a:prstGeom>
        </p:spPr>
      </p:pic>
      <p:sp>
        <p:nvSpPr>
          <p:cNvPr id="41" name="Titre 1"/>
          <p:cNvSpPr txBox="1">
            <a:spLocks/>
          </p:cNvSpPr>
          <p:nvPr/>
        </p:nvSpPr>
        <p:spPr bwMode="auto">
          <a:xfrm>
            <a:off x="771525" y="0"/>
            <a:ext cx="8372475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Infrastructure :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configuration phases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330200" y="651935"/>
            <a:ext cx="8585200" cy="4969932"/>
            <a:chOff x="342900" y="914400"/>
            <a:chExt cx="8505825" cy="5316141"/>
          </a:xfrm>
        </p:grpSpPr>
        <p:pic>
          <p:nvPicPr>
            <p:cNvPr id="42" name="DEV_NON_PLC_CONNECTION" descr="DT_NON_PLC_CONNECTION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2900" y="914400"/>
              <a:ext cx="8505825" cy="5316141"/>
            </a:xfrm>
            <a:prstGeom prst="rect">
              <a:avLst/>
            </a:prstGeom>
          </p:spPr>
        </p:pic>
        <p:sp>
          <p:nvSpPr>
            <p:cNvPr id="29" name="Ellipse 28"/>
            <p:cNvSpPr/>
            <p:nvPr/>
          </p:nvSpPr>
          <p:spPr>
            <a:xfrm>
              <a:off x="1238250" y="2238375"/>
              <a:ext cx="914400" cy="276225"/>
            </a:xfrm>
            <a:prstGeom prst="ellipse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524375" y="2466976"/>
              <a:ext cx="666750" cy="190500"/>
            </a:xfrm>
            <a:prstGeom prst="ellipse">
              <a:avLst/>
            </a:prstGeom>
            <a:noFill/>
            <a:ln w="158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2060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600074" y="3724276"/>
              <a:ext cx="4981576" cy="866774"/>
            </a:xfrm>
            <a:prstGeom prst="ellipse">
              <a:avLst/>
            </a:prstGeom>
            <a:noFill/>
            <a:ln w="158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2060"/>
                </a:solidFill>
              </a:endParaRPr>
            </a:p>
          </p:txBody>
        </p:sp>
        <p:cxnSp>
          <p:nvCxnSpPr>
            <p:cNvPr id="44" name="Connecteur droit avec flèche 43"/>
            <p:cNvCxnSpPr>
              <a:stCxn id="30" idx="4"/>
              <a:endCxn id="31" idx="0"/>
            </p:cNvCxnSpPr>
            <p:nvPr/>
          </p:nvCxnSpPr>
          <p:spPr>
            <a:xfrm flipH="1">
              <a:off x="3090862" y="2657476"/>
              <a:ext cx="1766888" cy="1066800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269770" y="643467"/>
            <a:ext cx="8577897" cy="5088465"/>
            <a:chOff x="299085" y="552450"/>
            <a:chExt cx="8580118" cy="5362574"/>
          </a:xfrm>
        </p:grpSpPr>
        <p:pic>
          <p:nvPicPr>
            <p:cNvPr id="43" name="DEV_NON_PLC" descr="DEVICE_NON_PLC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9085" y="552450"/>
              <a:ext cx="8580118" cy="5362574"/>
            </a:xfrm>
            <a:prstGeom prst="rect">
              <a:avLst/>
            </a:prstGeom>
          </p:spPr>
        </p:pic>
        <p:sp>
          <p:nvSpPr>
            <p:cNvPr id="45" name="Ellipse 44"/>
            <p:cNvSpPr/>
            <p:nvPr/>
          </p:nvSpPr>
          <p:spPr>
            <a:xfrm>
              <a:off x="347663" y="1838325"/>
              <a:ext cx="461962" cy="276225"/>
            </a:xfrm>
            <a:prstGeom prst="ellipse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4943475" y="1200150"/>
              <a:ext cx="1381125" cy="209550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330200" y="558800"/>
            <a:ext cx="8602134" cy="4927600"/>
            <a:chOff x="4924425" y="1769863"/>
            <a:chExt cx="8753475" cy="5470922"/>
          </a:xfrm>
        </p:grpSpPr>
        <p:pic>
          <p:nvPicPr>
            <p:cNvPr id="46" name="IMG DEV_PLC" descr="DEVICE_PLC.pn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24425" y="1769863"/>
              <a:ext cx="8753475" cy="5470922"/>
            </a:xfrm>
            <a:prstGeom prst="rect">
              <a:avLst/>
            </a:prstGeom>
          </p:spPr>
        </p:pic>
        <p:sp>
          <p:nvSpPr>
            <p:cNvPr id="53" name="Ellipse 52"/>
            <p:cNvSpPr/>
            <p:nvPr/>
          </p:nvSpPr>
          <p:spPr>
            <a:xfrm>
              <a:off x="5000625" y="5857875"/>
              <a:ext cx="428625" cy="190499"/>
            </a:xfrm>
            <a:prstGeom prst="ellipse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4924425" y="4610100"/>
              <a:ext cx="428625" cy="209549"/>
            </a:xfrm>
            <a:prstGeom prst="ellipse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953000" y="3352800"/>
              <a:ext cx="428625" cy="209549"/>
            </a:xfrm>
            <a:prstGeom prst="ellipse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533400" y="1405467"/>
            <a:ext cx="8338676" cy="3869267"/>
            <a:chOff x="-578966" y="-72330"/>
            <a:chExt cx="9244982" cy="5778114"/>
          </a:xfrm>
        </p:grpSpPr>
        <p:pic>
          <p:nvPicPr>
            <p:cNvPr id="59393" name="Picture 1" descr="C:\Users\lecorche\AppData\Local\Microsoft\Windows\Temporary Internet Files\Content.Outlook\RW8OHZ8A\PLC_ADRESSES (2)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-578966" y="-72330"/>
              <a:ext cx="9244982" cy="5778114"/>
            </a:xfrm>
            <a:prstGeom prst="rect">
              <a:avLst/>
            </a:prstGeom>
            <a:noFill/>
          </p:spPr>
        </p:pic>
        <p:sp>
          <p:nvSpPr>
            <p:cNvPr id="58" name="Ellipse 57"/>
            <p:cNvSpPr/>
            <p:nvPr/>
          </p:nvSpPr>
          <p:spPr>
            <a:xfrm>
              <a:off x="-460698" y="1683099"/>
              <a:ext cx="733425" cy="211861"/>
            </a:xfrm>
            <a:prstGeom prst="ellipse">
              <a:avLst/>
            </a:prstGeom>
            <a:noFill/>
            <a:ln w="158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</p:cSld>
  <p:clrMapOvr>
    <a:masterClrMapping/>
  </p:clrMapOvr>
  <p:transition advTm="114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1175" y="904196"/>
            <a:ext cx="5386158" cy="378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1175" y="0"/>
            <a:ext cx="7362825" cy="534837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Infrastructure :</a:t>
            </a:r>
            <a:r>
              <a:rPr lang="fr-FR" dirty="0" smtClean="0"/>
              <a:t> machine settings management</a:t>
            </a:r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1438275" y="4895850"/>
            <a:ext cx="962025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49" y="2090482"/>
            <a:ext cx="1785938" cy="298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à coins arrondis 36"/>
          <p:cNvSpPr/>
          <p:nvPr/>
        </p:nvSpPr>
        <p:spPr>
          <a:xfrm>
            <a:off x="641871" y="5029198"/>
            <a:ext cx="1510780" cy="81915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rgbClr val="002060"/>
                </a:solidFill>
              </a:rPr>
              <a:t>Accelerator </a:t>
            </a:r>
            <a:r>
              <a:rPr lang="fr-FR" dirty="0" err="1" smtClean="0">
                <a:solidFill>
                  <a:srgbClr val="002060"/>
                </a:solidFill>
              </a:rPr>
              <a:t>hierarchy</a:t>
            </a:r>
            <a:r>
              <a:rPr lang="fr-FR" dirty="0" smtClean="0">
                <a:solidFill>
                  <a:srgbClr val="002060"/>
                </a:solidFill>
              </a:rPr>
              <a:t> description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8" name="Image 27" descr="paraspiral_valeur_en_cour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32513" y="3620972"/>
            <a:ext cx="1998678" cy="1827327"/>
          </a:xfrm>
          <a:prstGeom prst="rect">
            <a:avLst/>
          </a:prstGeom>
        </p:spPr>
      </p:pic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8284892"/>
              </p:ext>
            </p:extLst>
          </p:nvPr>
        </p:nvGraphicFramePr>
        <p:xfrm>
          <a:off x="3454493" y="4213633"/>
          <a:ext cx="1529676" cy="2143980"/>
        </p:xfrm>
        <a:graphic>
          <a:graphicData uri="http://schemas.openxmlformats.org/presentationml/2006/ole">
            <p:oleObj spid="_x0000_s57355" name="Acrobat Document" r:id="rId7" imgW="5324400" imgH="7458120" progId="AcroExch.Document.7">
              <p:embed/>
            </p:oleObj>
          </a:graphicData>
        </a:graphic>
      </p:graphicFrame>
      <p:sp>
        <p:nvSpPr>
          <p:cNvPr id="36" name="Rectangle à coins arrondis 35"/>
          <p:cNvSpPr/>
          <p:nvPr/>
        </p:nvSpPr>
        <p:spPr>
          <a:xfrm>
            <a:off x="4586922" y="5982235"/>
            <a:ext cx="4061778" cy="4191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 smtClean="0">
                <a:solidFill>
                  <a:srgbClr val="002060"/>
                </a:solidFill>
              </a:rPr>
              <a:t>Lattice</a:t>
            </a:r>
            <a:r>
              <a:rPr lang="fr-FR" dirty="0" smtClean="0">
                <a:solidFill>
                  <a:srgbClr val="002060"/>
                </a:solidFill>
              </a:rPr>
              <a:t> machine configuration </a:t>
            </a:r>
            <a:r>
              <a:rPr lang="fr-FR" dirty="0" err="1" smtClean="0">
                <a:solidFill>
                  <a:srgbClr val="002060"/>
                </a:solidFill>
              </a:rPr>
              <a:t>database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0163" y="571980"/>
            <a:ext cx="2262776" cy="221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6026153"/>
      </p:ext>
    </p:extLst>
  </p:cSld>
  <p:clrMapOvr>
    <a:masterClrMapping/>
  </p:clrMapOvr>
  <p:transition advTm="4555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5450" y="0"/>
            <a:ext cx="7448551" cy="534837"/>
          </a:xfrm>
        </p:spPr>
        <p:txBody>
          <a:bodyPr/>
          <a:lstStyle/>
          <a:p>
            <a:pPr algn="r"/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Sources and </a:t>
            </a:r>
            <a:r>
              <a:rPr lang="fr-FR" sz="2000" dirty="0" err="1" smtClean="0">
                <a:solidFill>
                  <a:schemeClr val="bg1">
                    <a:lumMod val="65000"/>
                  </a:schemeClr>
                </a:solidFill>
              </a:rPr>
              <a:t>LEBTs</a:t>
            </a:r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fr-FR" sz="2000" dirty="0" smtClean="0"/>
              <a:t>sources control</a:t>
            </a:r>
            <a:endParaRPr lang="fr-FR" sz="2000" dirty="0"/>
          </a:p>
        </p:txBody>
      </p:sp>
      <p:pic>
        <p:nvPicPr>
          <p:cNvPr id="10" name="Image 9" descr="sourceProto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14362"/>
            <a:ext cx="48387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à coins arrondis 14"/>
          <p:cNvSpPr/>
          <p:nvPr/>
        </p:nvSpPr>
        <p:spPr>
          <a:xfrm>
            <a:off x="4419600" y="529319"/>
            <a:ext cx="3156858" cy="10055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dirty="0" err="1" smtClean="0">
                <a:solidFill>
                  <a:srgbClr val="002060"/>
                </a:solidFill>
              </a:rPr>
              <a:t>Deuterons</a:t>
            </a:r>
            <a:r>
              <a:rPr lang="fr-FR" dirty="0" smtClean="0">
                <a:solidFill>
                  <a:srgbClr val="002060"/>
                </a:solidFill>
              </a:rPr>
              <a:t> &amp; LBE2/C  :</a:t>
            </a:r>
          </a:p>
          <a:p>
            <a:pPr algn="ctr"/>
            <a:r>
              <a:rPr lang="fr-FR" dirty="0" err="1" smtClean="0">
                <a:solidFill>
                  <a:srgbClr val="CC6600"/>
                </a:solidFill>
              </a:rPr>
              <a:t>Used</a:t>
            </a:r>
            <a:r>
              <a:rPr lang="fr-FR" dirty="0" smtClean="0">
                <a:solidFill>
                  <a:srgbClr val="CC6600"/>
                </a:solidFill>
              </a:rPr>
              <a:t> and </a:t>
            </a:r>
            <a:r>
              <a:rPr lang="fr-FR" dirty="0" err="1" smtClean="0">
                <a:solidFill>
                  <a:srgbClr val="CC6600"/>
                </a:solidFill>
              </a:rPr>
              <a:t>validated</a:t>
            </a:r>
            <a:r>
              <a:rPr lang="fr-FR" dirty="0" smtClean="0">
                <a:solidFill>
                  <a:srgbClr val="CC6600"/>
                </a:solidFill>
              </a:rPr>
              <a:t> </a:t>
            </a:r>
            <a:r>
              <a:rPr lang="fr-FR" dirty="0" err="1" smtClean="0">
                <a:solidFill>
                  <a:srgbClr val="CC6600"/>
                </a:solidFill>
              </a:rPr>
              <a:t>during</a:t>
            </a:r>
            <a:r>
              <a:rPr lang="fr-FR" dirty="0" smtClean="0">
                <a:solidFill>
                  <a:srgbClr val="CC6600"/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rgbClr val="CC6600"/>
                </a:solidFill>
              </a:rPr>
              <a:t>production tests  @Saclay</a:t>
            </a:r>
          </a:p>
          <a:p>
            <a:pPr algn="ctr"/>
            <a:endParaRPr lang="fr-FR" dirty="0" smtClean="0">
              <a:solidFill>
                <a:srgbClr val="002060"/>
              </a:solidFill>
            </a:endParaRPr>
          </a:p>
        </p:txBody>
      </p:sp>
      <p:pic>
        <p:nvPicPr>
          <p:cNvPr id="8" name="Image 7" descr="CF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027" y="2862941"/>
            <a:ext cx="5753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/>
          <p:nvPr/>
        </p:nvSpPr>
        <p:spPr>
          <a:xfrm>
            <a:off x="5246913" y="2344512"/>
            <a:ext cx="3668487" cy="8994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Ions &amp; LBE1 : 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err="1" smtClean="0">
                <a:solidFill>
                  <a:srgbClr val="CC6600"/>
                </a:solidFill>
              </a:rPr>
              <a:t>Different</a:t>
            </a:r>
            <a:r>
              <a:rPr lang="fr-FR" dirty="0" smtClean="0">
                <a:solidFill>
                  <a:srgbClr val="CC6600"/>
                </a:solidFill>
              </a:rPr>
              <a:t> </a:t>
            </a:r>
            <a:r>
              <a:rPr lang="fr-FR" dirty="0" err="1" smtClean="0">
                <a:solidFill>
                  <a:srgbClr val="CC6600"/>
                </a:solidFill>
              </a:rPr>
              <a:t>from</a:t>
            </a:r>
            <a:r>
              <a:rPr lang="fr-FR" dirty="0" smtClean="0">
                <a:solidFill>
                  <a:srgbClr val="CC6600"/>
                </a:solidFill>
              </a:rPr>
              <a:t> the @Grenoble control system </a:t>
            </a:r>
            <a:r>
              <a:rPr lang="fr-FR" dirty="0" smtClean="0">
                <a:solidFill>
                  <a:srgbClr val="CC6600"/>
                </a:solidFill>
                <a:sym typeface="Wingdings"/>
              </a:rPr>
              <a:t></a:t>
            </a:r>
            <a:r>
              <a:rPr lang="fr-FR" dirty="0" smtClean="0">
                <a:solidFill>
                  <a:srgbClr val="CC6600"/>
                </a:solidFill>
              </a:rPr>
              <a:t> To </a:t>
            </a:r>
            <a:r>
              <a:rPr lang="fr-FR" dirty="0" err="1" smtClean="0">
                <a:solidFill>
                  <a:srgbClr val="CC6600"/>
                </a:solidFill>
              </a:rPr>
              <a:t>be</a:t>
            </a:r>
            <a:r>
              <a:rPr lang="fr-FR" dirty="0" smtClean="0">
                <a:solidFill>
                  <a:srgbClr val="CC6600"/>
                </a:solidFill>
              </a:rPr>
              <a:t> </a:t>
            </a:r>
            <a:r>
              <a:rPr lang="fr-FR" dirty="0" err="1" smtClean="0">
                <a:solidFill>
                  <a:srgbClr val="CC6600"/>
                </a:solidFill>
              </a:rPr>
              <a:t>tested</a:t>
            </a:r>
            <a:endParaRPr lang="fr-FR" dirty="0" smtClean="0">
              <a:solidFill>
                <a:srgbClr val="CC6600"/>
              </a:solidFill>
            </a:endParaRPr>
          </a:p>
          <a:p>
            <a:pPr algn="ctr"/>
            <a:endParaRPr lang="fr-FR" dirty="0" smtClean="0">
              <a:solidFill>
                <a:srgbClr val="002060"/>
              </a:solidFill>
            </a:endParaRPr>
          </a:p>
          <a:p>
            <a:pPr algn="r"/>
            <a:endParaRPr lang="fr-FR" sz="12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4820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15" y="611505"/>
            <a:ext cx="653763" cy="230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Sources and </a:t>
            </a:r>
            <a:r>
              <a:rPr lang="fr-FR" sz="2000" dirty="0" err="1" smtClean="0">
                <a:solidFill>
                  <a:schemeClr val="bg1">
                    <a:lumMod val="65000"/>
                  </a:schemeClr>
                </a:solidFill>
              </a:rPr>
              <a:t>LEBTs</a:t>
            </a:r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fr-FR" sz="2000" dirty="0" err="1" smtClean="0"/>
              <a:t>integration</a:t>
            </a:r>
            <a:r>
              <a:rPr lang="fr-FR" sz="2000" dirty="0" smtClean="0"/>
              <a:t> of </a:t>
            </a:r>
            <a:r>
              <a:rPr lang="fr-FR" sz="2000" dirty="0" err="1" smtClean="0"/>
              <a:t>devices</a:t>
            </a:r>
            <a:endParaRPr lang="fr-FR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5412" y="3781425"/>
            <a:ext cx="307088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SLBECMai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8825" y="1123950"/>
            <a:ext cx="29400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0791" y="4524375"/>
            <a:ext cx="2520347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Fentes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2872740"/>
            <a:ext cx="874394" cy="181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Hacheu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1580" y="4465320"/>
            <a:ext cx="1233170" cy="200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à coins arrondis 14"/>
          <p:cNvSpPr/>
          <p:nvPr/>
        </p:nvSpPr>
        <p:spPr>
          <a:xfrm>
            <a:off x="6000751" y="3162300"/>
            <a:ext cx="2886074" cy="428625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200" dirty="0" smtClean="0">
                <a:solidFill>
                  <a:schemeClr val="bg2">
                    <a:lumMod val="50000"/>
                  </a:schemeClr>
                </a:solidFill>
              </a:rPr>
              <a:t>Faraday </a:t>
            </a:r>
            <a:r>
              <a:rPr lang="fr-FR" sz="1200" dirty="0" err="1" smtClean="0">
                <a:solidFill>
                  <a:schemeClr val="bg2">
                    <a:lumMod val="50000"/>
                  </a:schemeClr>
                </a:solidFill>
              </a:rPr>
              <a:t>Cups</a:t>
            </a:r>
            <a:r>
              <a:rPr lang="fr-FR" sz="1200" dirty="0" smtClean="0">
                <a:solidFill>
                  <a:schemeClr val="bg2">
                    <a:lumMod val="50000"/>
                  </a:schemeClr>
                </a:solidFill>
              </a:rPr>
              <a:t> &amp; ACCT-DCCT</a:t>
            </a:r>
          </a:p>
          <a:p>
            <a:pPr algn="ctr"/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6858000" y="5943600"/>
            <a:ext cx="2076449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200" dirty="0" err="1" smtClean="0">
                <a:solidFill>
                  <a:schemeClr val="bg2">
                    <a:lumMod val="50000"/>
                  </a:schemeClr>
                </a:solidFill>
              </a:rPr>
              <a:t>Emittancemeters</a:t>
            </a:r>
            <a:endParaRPr lang="fr-FR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124326" y="6210300"/>
            <a:ext cx="1676398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200" dirty="0" err="1" smtClean="0">
                <a:solidFill>
                  <a:schemeClr val="bg2">
                    <a:lumMod val="50000"/>
                  </a:schemeClr>
                </a:solidFill>
              </a:rPr>
              <a:t>Profilers</a:t>
            </a:r>
            <a:endParaRPr lang="fr-FR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295275" y="6124575"/>
            <a:ext cx="1304924" cy="4953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sz="1200" dirty="0" smtClean="0">
                <a:solidFill>
                  <a:schemeClr val="bg2">
                    <a:lumMod val="50000"/>
                  </a:schemeClr>
                </a:solidFill>
              </a:rPr>
              <a:t>Slow chopper</a:t>
            </a:r>
          </a:p>
          <a:p>
            <a:pPr algn="ctr"/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99060" y="4476750"/>
            <a:ext cx="781049" cy="4286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sz="1200" dirty="0" err="1" smtClean="0">
                <a:solidFill>
                  <a:schemeClr val="bg2">
                    <a:lumMod val="50000"/>
                  </a:schemeClr>
                </a:solidFill>
              </a:rPr>
              <a:t>Slits</a:t>
            </a:r>
            <a:endParaRPr lang="fr-FR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876300" y="1099185"/>
            <a:ext cx="1476374" cy="4286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sz="1200" dirty="0" smtClean="0">
                <a:solidFill>
                  <a:schemeClr val="bg2">
                    <a:lumMod val="50000"/>
                  </a:schemeClr>
                </a:solidFill>
              </a:rPr>
              <a:t>Power supplies</a:t>
            </a:r>
          </a:p>
          <a:p>
            <a:pPr algn="ctr"/>
            <a:endParaRPr lang="fr-FR" sz="1200" dirty="0" smtClean="0">
              <a:solidFill>
                <a:srgbClr val="002060"/>
              </a:solidFill>
            </a:endParaRPr>
          </a:p>
        </p:txBody>
      </p:sp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75786" y="6048375"/>
            <a:ext cx="398017" cy="21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 descr="http://pro.ganil-spiral2.eu/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68729" y="1339507"/>
            <a:ext cx="741503" cy="163840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5924" y="4712970"/>
            <a:ext cx="353135" cy="15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3149" y="6391275"/>
            <a:ext cx="353135" cy="15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://pro.ganil-spiral2.eu/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72049" y="6364897"/>
            <a:ext cx="741503" cy="163840"/>
          </a:xfrm>
          <a:prstGeom prst="rect">
            <a:avLst/>
          </a:prstGeom>
          <a:noFill/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26924" y="3343275"/>
            <a:ext cx="353135" cy="15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Espace réservé du contenu 11" descr="LBE2-EC"/>
          <p:cNvPicPr>
            <a:picLocks noGrp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3774" y="2733675"/>
            <a:ext cx="1387475" cy="97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 descr="sourceProton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33700" y="2076450"/>
            <a:ext cx="1200149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Ellipse 28"/>
          <p:cNvSpPr/>
          <p:nvPr/>
        </p:nvSpPr>
        <p:spPr>
          <a:xfrm>
            <a:off x="2352674" y="1819275"/>
            <a:ext cx="3076576" cy="2181225"/>
          </a:xfrm>
          <a:prstGeom prst="ellipse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en arc 33"/>
          <p:cNvCxnSpPr>
            <a:stCxn id="29" idx="2"/>
            <a:endCxn id="13" idx="3"/>
          </p:cNvCxnSpPr>
          <p:nvPr/>
        </p:nvCxnSpPr>
        <p:spPr>
          <a:xfrm rot="10800000" flipV="1">
            <a:off x="1407794" y="2909887"/>
            <a:ext cx="944880" cy="871537"/>
          </a:xfrm>
          <a:prstGeom prst="curvedConnector3">
            <a:avLst>
              <a:gd name="adj1" fmla="val 50000"/>
            </a:avLst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rc 35"/>
          <p:cNvCxnSpPr>
            <a:stCxn id="29" idx="3"/>
            <a:endCxn id="10" idx="0"/>
          </p:cNvCxnSpPr>
          <p:nvPr/>
        </p:nvCxnSpPr>
        <p:spPr>
          <a:xfrm rot="5400000">
            <a:off x="1923571" y="3585662"/>
            <a:ext cx="784253" cy="975063"/>
          </a:xfrm>
          <a:prstGeom prst="curvedConnector3">
            <a:avLst>
              <a:gd name="adj1" fmla="val 50000"/>
            </a:avLst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rc 38"/>
          <p:cNvCxnSpPr>
            <a:stCxn id="29" idx="1"/>
            <a:endCxn id="4099" idx="3"/>
          </p:cNvCxnSpPr>
          <p:nvPr/>
        </p:nvCxnSpPr>
        <p:spPr>
          <a:xfrm rot="16200000" flipV="1">
            <a:off x="1673841" y="1009321"/>
            <a:ext cx="373725" cy="1885050"/>
          </a:xfrm>
          <a:prstGeom prst="curvedConnector2">
            <a:avLst/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rc 38"/>
          <p:cNvCxnSpPr>
            <a:stCxn id="29" idx="7"/>
          </p:cNvCxnSpPr>
          <p:nvPr/>
        </p:nvCxnSpPr>
        <p:spPr>
          <a:xfrm rot="5400000" flipH="1" flipV="1">
            <a:off x="5244283" y="1553689"/>
            <a:ext cx="319432" cy="850607"/>
          </a:xfrm>
          <a:prstGeom prst="curvedConnector4">
            <a:avLst>
              <a:gd name="adj1" fmla="val 71565"/>
              <a:gd name="adj2" fmla="val 76484"/>
            </a:avLst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en arc 38"/>
          <p:cNvCxnSpPr>
            <a:stCxn id="29" idx="5"/>
          </p:cNvCxnSpPr>
          <p:nvPr/>
        </p:nvCxnSpPr>
        <p:spPr>
          <a:xfrm rot="16200000" flipH="1">
            <a:off x="4949008" y="3710755"/>
            <a:ext cx="538508" cy="479132"/>
          </a:xfrm>
          <a:prstGeom prst="curvedConnector3">
            <a:avLst>
              <a:gd name="adj1" fmla="val 50000"/>
            </a:avLst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rc 38"/>
          <p:cNvCxnSpPr>
            <a:stCxn id="29" idx="4"/>
            <a:endCxn id="4098" idx="0"/>
          </p:cNvCxnSpPr>
          <p:nvPr/>
        </p:nvCxnSpPr>
        <p:spPr>
          <a:xfrm rot="16200000" flipH="1">
            <a:off x="3699026" y="4192435"/>
            <a:ext cx="523875" cy="140003"/>
          </a:xfrm>
          <a:prstGeom prst="curvedConnector3">
            <a:avLst>
              <a:gd name="adj1" fmla="val 50000"/>
            </a:avLst>
          </a:prstGeom>
          <a:ln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3215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9832" y="4267200"/>
            <a:ext cx="3370793" cy="189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à coins arrondis 21"/>
          <p:cNvSpPr/>
          <p:nvPr/>
        </p:nvSpPr>
        <p:spPr>
          <a:xfrm>
            <a:off x="5172073" y="3905250"/>
            <a:ext cx="3419477" cy="7715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C00000"/>
                </a:solidFill>
              </a:rPr>
              <a:t>Beam</a:t>
            </a:r>
            <a:r>
              <a:rPr lang="fr-FR" dirty="0" smtClean="0">
                <a:solidFill>
                  <a:srgbClr val="C00000"/>
                </a:solidFill>
              </a:rPr>
              <a:t> Position Monitor</a:t>
            </a:r>
          </a:p>
          <a:p>
            <a:pPr algn="ctr"/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Specific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 VME 64 hardware and software</a:t>
            </a:r>
          </a:p>
          <a:p>
            <a:pPr algn="ctr"/>
            <a:r>
              <a:rPr lang="fr-FR" sz="1200" dirty="0" smtClean="0">
                <a:solidFill>
                  <a:srgbClr val="002060"/>
                </a:solidFill>
                <a:sym typeface="Wingdings"/>
              </a:rPr>
              <a:t> In </a:t>
            </a:r>
            <a:r>
              <a:rPr lang="fr-FR" sz="1200" dirty="0" err="1" smtClean="0">
                <a:solidFill>
                  <a:srgbClr val="002060"/>
                </a:solidFill>
                <a:sym typeface="Wingdings"/>
              </a:rPr>
              <a:t>progress</a:t>
            </a:r>
            <a:endParaRPr lang="fr-FR" sz="1200" dirty="0" smtClean="0">
              <a:solidFill>
                <a:srgbClr val="002060"/>
              </a:solidFill>
            </a:endParaRP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RFQ to HEBT : </a:t>
            </a:r>
            <a:r>
              <a:rPr lang="fr-FR" dirty="0" err="1" smtClean="0"/>
              <a:t>Beam</a:t>
            </a:r>
            <a:r>
              <a:rPr lang="fr-FR" dirty="0" smtClean="0"/>
              <a:t> diagnostics</a:t>
            </a:r>
            <a:endParaRPr lang="fr-FR" sz="2000" dirty="0">
              <a:solidFill>
                <a:srgbClr val="CC66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0776" y="1152526"/>
            <a:ext cx="2695574" cy="264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0" y="885825"/>
            <a:ext cx="3000375" cy="7715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Time Of Flight</a:t>
            </a:r>
          </a:p>
          <a:p>
            <a:pPr algn="ctr"/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Modbus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-TCP &amp; </a:t>
            </a:r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binary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 ADAS ICV 196</a:t>
            </a: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434363"/>
            <a:ext cx="326634" cy="14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134" y="1800225"/>
            <a:ext cx="2552616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774" y="1028699"/>
            <a:ext cx="3218111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à coins arrondis 11"/>
          <p:cNvSpPr/>
          <p:nvPr/>
        </p:nvSpPr>
        <p:spPr>
          <a:xfrm>
            <a:off x="5191125" y="485775"/>
            <a:ext cx="2124074" cy="7715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C00000"/>
                </a:solidFill>
              </a:rPr>
              <a:t>Fast</a:t>
            </a:r>
            <a:r>
              <a:rPr lang="fr-FR" dirty="0" smtClean="0">
                <a:solidFill>
                  <a:srgbClr val="C00000"/>
                </a:solidFill>
              </a:rPr>
              <a:t> Faraday </a:t>
            </a:r>
            <a:r>
              <a:rPr lang="fr-FR" dirty="0" err="1" smtClean="0">
                <a:solidFill>
                  <a:srgbClr val="C00000"/>
                </a:solidFill>
              </a:rPr>
              <a:t>Cup</a:t>
            </a:r>
            <a:endParaRPr lang="fr-FR" dirty="0" smtClean="0">
              <a:solidFill>
                <a:srgbClr val="C00000"/>
              </a:solidFill>
            </a:endParaRPr>
          </a:p>
          <a:p>
            <a:pPr algn="ctr"/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Stream </a:t>
            </a:r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device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Agilent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 Oscilloscope)</a:t>
            </a: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2750" y="1100988"/>
            <a:ext cx="326634" cy="14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à coins arrondis 13"/>
          <p:cNvSpPr/>
          <p:nvPr/>
        </p:nvSpPr>
        <p:spPr>
          <a:xfrm>
            <a:off x="190498" y="4686300"/>
            <a:ext cx="3419477" cy="7715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C00000"/>
                </a:solidFill>
              </a:rPr>
              <a:t>Beam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Loss</a:t>
            </a:r>
            <a:r>
              <a:rPr lang="fr-FR" dirty="0" smtClean="0">
                <a:solidFill>
                  <a:srgbClr val="C00000"/>
                </a:solidFill>
              </a:rPr>
              <a:t> Monitor</a:t>
            </a:r>
          </a:p>
          <a:p>
            <a:pPr algn="ctr"/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Cosylab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development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 for VME Caen 1495</a:t>
            </a:r>
          </a:p>
          <a:p>
            <a:pPr algn="ctr"/>
            <a:r>
              <a:rPr lang="fr-FR" sz="1200" dirty="0" smtClean="0">
                <a:solidFill>
                  <a:srgbClr val="002060"/>
                </a:solidFill>
                <a:sym typeface="Wingdings"/>
              </a:rPr>
              <a:t> </a:t>
            </a:r>
            <a:r>
              <a:rPr lang="fr-FR" sz="1200" dirty="0" err="1" smtClean="0">
                <a:solidFill>
                  <a:srgbClr val="002060"/>
                </a:solidFill>
                <a:sym typeface="Wingdings"/>
              </a:rPr>
              <a:t>June</a:t>
            </a:r>
            <a:r>
              <a:rPr lang="fr-FR" sz="1200" dirty="0" smtClean="0">
                <a:solidFill>
                  <a:srgbClr val="002060"/>
                </a:solidFill>
                <a:sym typeface="Wingdings"/>
              </a:rPr>
              <a:t> 2015</a:t>
            </a:r>
            <a:endParaRPr lang="fr-FR" sz="1200" dirty="0" smtClean="0">
              <a:solidFill>
                <a:srgbClr val="002060"/>
              </a:solidFill>
            </a:endParaRP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1858" name="Picture 2" descr="http://www.ict-slovenia.net/eng/images/stories/clani/cosyla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3646" y="5183694"/>
            <a:ext cx="889354" cy="216981"/>
          </a:xfrm>
          <a:prstGeom prst="rect">
            <a:avLst/>
          </a:prstGeom>
          <a:noFill/>
        </p:spPr>
      </p:pic>
      <p:pic>
        <p:nvPicPr>
          <p:cNvPr id="15" name="Picture 2" descr="http://pro.ganil-spiral2.eu/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62275" y="5219375"/>
            <a:ext cx="580484" cy="128262"/>
          </a:xfrm>
          <a:prstGeom prst="rect">
            <a:avLst/>
          </a:prstGeom>
          <a:noFill/>
        </p:spPr>
      </p:pic>
      <p:pic>
        <p:nvPicPr>
          <p:cNvPr id="121868" name="Picture 12" descr="http://cercetare.ccib.ro/intranetHTML/infoFILES/infoHTML/Image/Logo%20IFIN-H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95550" y="5193924"/>
            <a:ext cx="288924" cy="244851"/>
          </a:xfrm>
          <a:prstGeom prst="rect">
            <a:avLst/>
          </a:prstGeom>
          <a:noFill/>
        </p:spPr>
      </p:pic>
      <p:pic>
        <p:nvPicPr>
          <p:cNvPr id="121870" name="Picture 14" descr="https://encrypted-tbn1.gstatic.com/images?q=tbn:ANd9GcTOgFXRwSF9rIXvWvjlZHG2UMUxXjJuzj1MlgFBRINpd65BrE8jU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2491" y="4352925"/>
            <a:ext cx="275683" cy="282575"/>
          </a:xfrm>
          <a:prstGeom prst="rect">
            <a:avLst/>
          </a:prstGeom>
          <a:noFill/>
        </p:spPr>
      </p:pic>
      <p:pic>
        <p:nvPicPr>
          <p:cNvPr id="23" name="Picture 2" descr="http://pro.ganil-spiral2.eu/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05725" y="4428800"/>
            <a:ext cx="580484" cy="128262"/>
          </a:xfrm>
          <a:prstGeom prst="rect">
            <a:avLst/>
          </a:prstGeom>
          <a:noFill/>
        </p:spPr>
      </p:pic>
      <p:sp>
        <p:nvSpPr>
          <p:cNvPr id="25" name="Rectangle à coins arrondis 24"/>
          <p:cNvSpPr/>
          <p:nvPr/>
        </p:nvSpPr>
        <p:spPr>
          <a:xfrm>
            <a:off x="1333498" y="5715000"/>
            <a:ext cx="3419477" cy="7715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C00000"/>
                </a:solidFill>
              </a:rPr>
              <a:t>Beam</a:t>
            </a:r>
            <a:r>
              <a:rPr lang="fr-FR" dirty="0" smtClean="0">
                <a:solidFill>
                  <a:srgbClr val="C00000"/>
                </a:solidFill>
              </a:rPr>
              <a:t> Extension Monitor</a:t>
            </a:r>
          </a:p>
          <a:p>
            <a:pPr algn="ctr"/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NIM </a:t>
            </a:r>
            <a:r>
              <a:rPr lang="fr-FR" sz="1200" dirty="0" err="1" smtClean="0">
                <a:solidFill>
                  <a:schemeClr val="bg2">
                    <a:lumMod val="75000"/>
                  </a:schemeClr>
                </a:solidFill>
              </a:rPr>
              <a:t>Multichannel</a:t>
            </a:r>
            <a:r>
              <a:rPr lang="fr-FR" sz="1200" dirty="0" smtClean="0">
                <a:solidFill>
                  <a:schemeClr val="bg2">
                    <a:lumMod val="75000"/>
                  </a:schemeClr>
                </a:solidFill>
              </a:rPr>
              <a:t> Canberra Analyzer</a:t>
            </a:r>
          </a:p>
          <a:p>
            <a:pPr algn="ctr"/>
            <a:r>
              <a:rPr lang="fr-FR" sz="1200" dirty="0" smtClean="0">
                <a:solidFill>
                  <a:srgbClr val="002060"/>
                </a:solidFill>
                <a:sym typeface="Wingdings"/>
              </a:rPr>
              <a:t> Just </a:t>
            </a:r>
            <a:r>
              <a:rPr lang="fr-FR" sz="1200" smtClean="0">
                <a:solidFill>
                  <a:srgbClr val="002060"/>
                </a:solidFill>
                <a:sym typeface="Wingdings"/>
              </a:rPr>
              <a:t>starting</a:t>
            </a:r>
            <a:endParaRPr lang="fr-FR" sz="1200" dirty="0" smtClean="0">
              <a:solidFill>
                <a:srgbClr val="002060"/>
              </a:solidFill>
            </a:endParaRP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15589" y="6193971"/>
            <a:ext cx="497817" cy="2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645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8175" y="0"/>
            <a:ext cx="8505826" cy="534837"/>
          </a:xfrm>
        </p:spPr>
        <p:txBody>
          <a:bodyPr/>
          <a:lstStyle/>
          <a:p>
            <a:pPr algn="r"/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RFQ to HEBT : </a:t>
            </a:r>
            <a:r>
              <a:rPr lang="fr-FR" dirty="0" err="1" smtClean="0"/>
              <a:t>beam</a:t>
            </a:r>
            <a:r>
              <a:rPr lang="fr-FR" dirty="0" smtClean="0"/>
              <a:t> dump activation monitoring</a:t>
            </a:r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161925" y="1066800"/>
            <a:ext cx="3667125" cy="5381625"/>
          </a:xfrm>
          <a:prstGeom prst="rect">
            <a:avLst/>
          </a:prstGeom>
          <a:solidFill>
            <a:srgbClr val="FFCC66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35" y="1501500"/>
            <a:ext cx="1768815" cy="46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1450975" y="4519613"/>
            <a:ext cx="657225" cy="411162"/>
          </a:xfrm>
          <a:prstGeom prst="ellipse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1412875" y="1414463"/>
            <a:ext cx="657225" cy="411162"/>
          </a:xfrm>
          <a:prstGeom prst="ellipse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1231901" y="5462587"/>
            <a:ext cx="463550" cy="7191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avec flèche vers la gauche 9"/>
          <p:cNvSpPr/>
          <p:nvPr/>
        </p:nvSpPr>
        <p:spPr>
          <a:xfrm>
            <a:off x="1762125" y="5257800"/>
            <a:ext cx="1885950" cy="1085850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CC6600"/>
                </a:solidFill>
              </a:rPr>
              <a:t>Limitation of the </a:t>
            </a:r>
            <a:r>
              <a:rPr lang="fr-FR" sz="1400" dirty="0" err="1" smtClean="0">
                <a:solidFill>
                  <a:srgbClr val="CC6600"/>
                </a:solidFill>
              </a:rPr>
              <a:t>Linac</a:t>
            </a:r>
            <a:r>
              <a:rPr lang="fr-FR" sz="1400" dirty="0" smtClean="0">
                <a:solidFill>
                  <a:srgbClr val="CC6600"/>
                </a:solidFill>
              </a:rPr>
              <a:t> </a:t>
            </a:r>
            <a:r>
              <a:rPr lang="fr-FR" sz="1400" dirty="0" err="1" smtClean="0">
                <a:solidFill>
                  <a:srgbClr val="CC6600"/>
                </a:solidFill>
              </a:rPr>
              <a:t>beam</a:t>
            </a:r>
            <a:r>
              <a:rPr lang="fr-FR" sz="1400" dirty="0" smtClean="0">
                <a:solidFill>
                  <a:srgbClr val="CC6600"/>
                </a:solidFill>
              </a:rPr>
              <a:t> dump activation</a:t>
            </a:r>
            <a:endParaRPr lang="fr-FR" sz="1400" dirty="0">
              <a:solidFill>
                <a:srgbClr val="CC6600"/>
              </a:solidFill>
            </a:endParaRPr>
          </a:p>
        </p:txBody>
      </p:sp>
      <p:cxnSp>
        <p:nvCxnSpPr>
          <p:cNvPr id="22" name="Connecteur droit avec flèche 21"/>
          <p:cNvCxnSpPr>
            <a:stCxn id="10" idx="0"/>
            <a:endCxn id="15362" idx="6"/>
          </p:cNvCxnSpPr>
          <p:nvPr/>
        </p:nvCxnSpPr>
        <p:spPr>
          <a:xfrm flipH="1" flipV="1">
            <a:off x="2108200" y="4725194"/>
            <a:ext cx="927158" cy="532606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0" idx="0"/>
          </p:cNvCxnSpPr>
          <p:nvPr/>
        </p:nvCxnSpPr>
        <p:spPr>
          <a:xfrm flipH="1" flipV="1">
            <a:off x="1733551" y="1781175"/>
            <a:ext cx="1301807" cy="3476625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457450" y="1143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Objective</a:t>
            </a:r>
            <a:endParaRPr lang="fr-FR" sz="18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4276725" y="552450"/>
            <a:ext cx="4867275" cy="6305550"/>
            <a:chOff x="4276725" y="552450"/>
            <a:chExt cx="4867275" cy="6305550"/>
          </a:xfrm>
        </p:grpSpPr>
        <p:sp>
          <p:nvSpPr>
            <p:cNvPr id="37" name="Rectangle 36"/>
            <p:cNvSpPr/>
            <p:nvPr/>
          </p:nvSpPr>
          <p:spPr>
            <a:xfrm>
              <a:off x="4276725" y="561976"/>
              <a:ext cx="4714875" cy="6296024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 descr="Deploymen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4850" y="847724"/>
              <a:ext cx="3146424" cy="4116705"/>
            </a:xfrm>
            <a:prstGeom prst="rect">
              <a:avLst/>
            </a:prstGeom>
          </p:spPr>
        </p:pic>
        <p:sp>
          <p:nvSpPr>
            <p:cNvPr id="27" name="Rectangle à coins arrondis 26"/>
            <p:cNvSpPr/>
            <p:nvPr/>
          </p:nvSpPr>
          <p:spPr>
            <a:xfrm>
              <a:off x="4381500" y="3171825"/>
              <a:ext cx="2543175" cy="933450"/>
            </a:xfrm>
            <a:prstGeom prst="roundRect">
              <a:avLst/>
            </a:prstGeom>
            <a:noFill/>
            <a:ln w="190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953250" y="3476625"/>
              <a:ext cx="2190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>
                  <a:solidFill>
                    <a:srgbClr val="CC6600"/>
                  </a:solidFill>
                  <a:latin typeface="+mj-lt"/>
                </a:rPr>
                <a:t>Labview</a:t>
              </a:r>
              <a:r>
                <a:rPr lang="fr-FR" sz="1400" dirty="0" smtClean="0">
                  <a:solidFill>
                    <a:srgbClr val="CC6600"/>
                  </a:solidFill>
                  <a:latin typeface="+mj-lt"/>
                </a:rPr>
                <a:t> </a:t>
              </a:r>
              <a:r>
                <a:rPr lang="fr-FR" sz="1400" dirty="0" err="1" smtClean="0">
                  <a:solidFill>
                    <a:srgbClr val="CC6600"/>
                  </a:solidFill>
                  <a:latin typeface="+mj-lt"/>
                </a:rPr>
                <a:t>cRIO</a:t>
              </a:r>
              <a:r>
                <a:rPr lang="fr-FR" sz="1400" dirty="0" smtClean="0">
                  <a:solidFill>
                    <a:srgbClr val="CC6600"/>
                  </a:solidFill>
                  <a:latin typeface="+mj-lt"/>
                </a:rPr>
                <a:t> </a:t>
              </a:r>
              <a:r>
                <a:rPr lang="fr-FR" sz="1400" dirty="0" err="1" smtClean="0">
                  <a:solidFill>
                    <a:srgbClr val="CC6600"/>
                  </a:solidFill>
                  <a:latin typeface="+mj-lt"/>
                </a:rPr>
                <a:t>device</a:t>
              </a:r>
              <a:endParaRPr lang="fr-FR" sz="1400" dirty="0">
                <a:solidFill>
                  <a:srgbClr val="CC6600"/>
                </a:solidFill>
                <a:latin typeface="+mj-lt"/>
              </a:endParaRPr>
            </a:p>
          </p:txBody>
        </p:sp>
        <p:sp>
          <p:nvSpPr>
            <p:cNvPr id="29" name="Rectangle à coins arrondis 28"/>
            <p:cNvSpPr/>
            <p:nvPr/>
          </p:nvSpPr>
          <p:spPr>
            <a:xfrm rot="5400000">
              <a:off x="5117304" y="1416845"/>
              <a:ext cx="2381253" cy="1014413"/>
            </a:xfrm>
            <a:prstGeom prst="roundRect">
              <a:avLst/>
            </a:prstGeom>
            <a:noFill/>
            <a:ln w="19050">
              <a:solidFill>
                <a:srgbClr val="33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6200775" y="4543425"/>
              <a:ext cx="657225" cy="571500"/>
            </a:xfrm>
            <a:prstGeom prst="round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7686675" y="461010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>
                  <a:solidFill>
                    <a:srgbClr val="002060"/>
                  </a:solidFill>
                  <a:latin typeface="+mj-lt"/>
                </a:rPr>
                <a:t>EPICs</a:t>
              </a:r>
              <a:r>
                <a:rPr lang="fr-FR" sz="1400" dirty="0" smtClean="0">
                  <a:solidFill>
                    <a:srgbClr val="002060"/>
                  </a:solidFill>
                  <a:latin typeface="+mj-lt"/>
                </a:rPr>
                <a:t> IOC</a:t>
              </a:r>
              <a:endParaRPr lang="fr-FR" sz="14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7239000" y="6029325"/>
              <a:ext cx="1733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7030A0"/>
                  </a:solidFill>
                  <a:latin typeface="+mj-lt"/>
                </a:rPr>
                <a:t>CSS/BOY GUI</a:t>
              </a:r>
              <a:endParaRPr lang="fr-FR" sz="1400" dirty="0">
                <a:solidFill>
                  <a:srgbClr val="7030A0"/>
                </a:solidFill>
                <a:latin typeface="+mj-lt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819900" y="2705100"/>
              <a:ext cx="2190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339966"/>
                  </a:solidFill>
                  <a:latin typeface="+mj-lt"/>
                </a:rPr>
                <a:t>I/Os</a:t>
              </a:r>
              <a:endParaRPr lang="fr-FR" sz="1400" dirty="0">
                <a:solidFill>
                  <a:srgbClr val="339966"/>
                </a:solidFill>
                <a:latin typeface="+mj-lt"/>
              </a:endParaRPr>
            </a:p>
          </p:txBody>
        </p:sp>
        <p:sp>
          <p:nvSpPr>
            <p:cNvPr id="33" name="Rectangle à coins arrondis 32"/>
            <p:cNvSpPr/>
            <p:nvPr/>
          </p:nvSpPr>
          <p:spPr>
            <a:xfrm>
              <a:off x="5686426" y="4648199"/>
              <a:ext cx="476249" cy="314325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361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1609" y="5181600"/>
              <a:ext cx="2794066" cy="151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ZoneTexte 37"/>
            <p:cNvSpPr txBox="1"/>
            <p:nvPr/>
          </p:nvSpPr>
          <p:spPr>
            <a:xfrm>
              <a:off x="6772276" y="552450"/>
              <a:ext cx="2152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dirty="0" err="1" smtClean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Implementation</a:t>
              </a:r>
              <a:endParaRPr lang="fr-FR" sz="1800" dirty="0">
                <a:solidFill>
                  <a:schemeClr val="bg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2609850" y="1885950"/>
            <a:ext cx="2352675" cy="1066800"/>
            <a:chOff x="2609850" y="1885950"/>
            <a:chExt cx="2352675" cy="1066800"/>
          </a:xfrm>
        </p:grpSpPr>
        <p:sp>
          <p:nvSpPr>
            <p:cNvPr id="40" name="Rectangle à coins arrondis 39"/>
            <p:cNvSpPr/>
            <p:nvPr/>
          </p:nvSpPr>
          <p:spPr>
            <a:xfrm>
              <a:off x="2609850" y="1885950"/>
              <a:ext cx="2352675" cy="10668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364" name="Picture 4" descr="http://www.locksmith.net/Portals/12/ContentImages/Warning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44775" y="2314576"/>
              <a:ext cx="555825" cy="557678"/>
            </a:xfrm>
            <a:prstGeom prst="rect">
              <a:avLst/>
            </a:prstGeom>
            <a:noFill/>
          </p:spPr>
        </p:pic>
        <p:sp>
          <p:nvSpPr>
            <p:cNvPr id="41" name="ZoneTexte 40"/>
            <p:cNvSpPr txBox="1"/>
            <p:nvPr/>
          </p:nvSpPr>
          <p:spPr>
            <a:xfrm>
              <a:off x="2667000" y="1990725"/>
              <a:ext cx="2190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C00000"/>
                  </a:solidFill>
                  <a:latin typeface="+mj-lt"/>
                </a:rPr>
                <a:t>EPS </a:t>
              </a:r>
              <a:r>
                <a:rPr lang="fr-FR" sz="1400" dirty="0" err="1" smtClean="0">
                  <a:solidFill>
                    <a:srgbClr val="C00000"/>
                  </a:solidFill>
                  <a:latin typeface="+mj-lt"/>
                </a:rPr>
                <a:t>classified</a:t>
              </a:r>
              <a:r>
                <a:rPr lang="fr-FR" sz="1400" dirty="0" smtClean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fr-FR" sz="1400" dirty="0" err="1" smtClean="0">
                  <a:solidFill>
                    <a:srgbClr val="C00000"/>
                  </a:solidFill>
                  <a:latin typeface="+mj-lt"/>
                </a:rPr>
                <a:t>device</a:t>
              </a:r>
              <a:endParaRPr lang="fr-FR" sz="1400" dirty="0" smtClean="0">
                <a:solidFill>
                  <a:srgbClr val="C00000"/>
                </a:solidFill>
                <a:latin typeface="+mj-lt"/>
              </a:endParaRPr>
            </a:p>
            <a:p>
              <a:endParaRPr lang="fr-FR" sz="1400" dirty="0" smtClean="0">
                <a:solidFill>
                  <a:srgbClr val="C00000"/>
                </a:solidFill>
                <a:latin typeface="+mj-lt"/>
              </a:endParaRPr>
            </a:p>
            <a:p>
              <a:r>
                <a:rPr lang="fr-FR" sz="1400" dirty="0" smtClean="0">
                  <a:solidFill>
                    <a:srgbClr val="C00000"/>
                  </a:solidFill>
                  <a:latin typeface="+mj-lt"/>
                </a:rPr>
                <a:t>FMEA </a:t>
              </a:r>
              <a:r>
                <a:rPr lang="fr-FR" sz="1400" dirty="0" err="1" smtClean="0">
                  <a:solidFill>
                    <a:srgbClr val="C00000"/>
                  </a:solidFill>
                  <a:latin typeface="+mj-lt"/>
                </a:rPr>
                <a:t>required</a:t>
              </a:r>
              <a:endParaRPr lang="fr-FR" sz="1400" dirty="0">
                <a:solidFill>
                  <a:srgbClr val="C00000"/>
                </a:solidFill>
                <a:latin typeface="+mj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35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7225" y="1120775"/>
            <a:ext cx="8229600" cy="4967288"/>
          </a:xfrm>
        </p:spPr>
        <p:txBody>
          <a:bodyPr/>
          <a:lstStyle/>
          <a:p>
            <a:r>
              <a:rPr lang="fr-FR" sz="1800" dirty="0" smtClean="0">
                <a:solidFill>
                  <a:srgbClr val="002060"/>
                </a:solidFill>
              </a:rPr>
              <a:t>CSS/BOY suite </a:t>
            </a:r>
            <a:r>
              <a:rPr lang="fr-FR" sz="1800" dirty="0" err="1" smtClean="0">
                <a:solidFill>
                  <a:srgbClr val="002060"/>
                </a:solidFill>
              </a:rPr>
              <a:t>adapted</a:t>
            </a:r>
            <a:r>
              <a:rPr lang="fr-FR" sz="1800" dirty="0" smtClean="0">
                <a:solidFill>
                  <a:srgbClr val="002060"/>
                </a:solidFill>
              </a:rPr>
              <a:t> for Spiral2 (</a:t>
            </a:r>
            <a:r>
              <a:rPr lang="fr-FR" sz="1800" dirty="0" err="1" smtClean="0">
                <a:solidFill>
                  <a:srgbClr val="002060"/>
                </a:solidFill>
              </a:rPr>
              <a:t>Ganil</a:t>
            </a:r>
            <a:r>
              <a:rPr lang="fr-FR" sz="1800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fr-FR" sz="1600" i="1" dirty="0" smtClean="0"/>
              <a:t>Nb : former EDM </a:t>
            </a:r>
            <a:r>
              <a:rPr lang="fr-FR" sz="1600" i="1" dirty="0" err="1" smtClean="0"/>
              <a:t>screens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developped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at</a:t>
            </a:r>
            <a:r>
              <a:rPr lang="fr-FR" sz="1600" i="1" dirty="0" smtClean="0"/>
              <a:t> the </a:t>
            </a:r>
            <a:r>
              <a:rPr lang="fr-FR" sz="1600" i="1" dirty="0" err="1" smtClean="0"/>
              <a:t>beginning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still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there</a:t>
            </a:r>
            <a:endParaRPr lang="fr-FR" sz="1600" i="1" dirty="0" smtClean="0"/>
          </a:p>
          <a:p>
            <a:pPr lvl="1"/>
            <a:r>
              <a:rPr lang="fr-FR" sz="1600" dirty="0" err="1" smtClean="0"/>
              <a:t>Contexts</a:t>
            </a:r>
            <a:r>
              <a:rPr lang="fr-FR" sz="1600" dirty="0" smtClean="0"/>
              <a:t> :</a:t>
            </a:r>
          </a:p>
          <a:p>
            <a:pPr lvl="2"/>
            <a:r>
              <a:rPr lang="fr-FR" sz="1400" b="1" dirty="0" err="1" smtClean="0">
                <a:solidFill>
                  <a:srgbClr val="C00000"/>
                </a:solidFill>
              </a:rPr>
              <a:t>CSSdev</a:t>
            </a:r>
            <a:r>
              <a:rPr lang="fr-FR" sz="1400" dirty="0" smtClean="0"/>
              <a:t> : </a:t>
            </a:r>
            <a:r>
              <a:rPr lang="fr-FR" sz="1400" dirty="0" err="1" smtClean="0"/>
              <a:t>development</a:t>
            </a:r>
            <a:r>
              <a:rPr lang="fr-FR" sz="1400" dirty="0" smtClean="0"/>
              <a:t> </a:t>
            </a:r>
          </a:p>
          <a:p>
            <a:pPr lvl="2"/>
            <a:r>
              <a:rPr lang="fr-FR" sz="1400" b="1" dirty="0" err="1" smtClean="0">
                <a:solidFill>
                  <a:srgbClr val="002060"/>
                </a:solidFill>
              </a:rPr>
              <a:t>CSSop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 smtClean="0"/>
              <a:t>	: </a:t>
            </a:r>
            <a:r>
              <a:rPr lang="fr-FR" sz="1400" dirty="0" err="1" smtClean="0"/>
              <a:t>operation</a:t>
            </a:r>
            <a:r>
              <a:rPr lang="fr-FR" sz="1400" dirty="0" smtClean="0"/>
              <a:t>	</a:t>
            </a:r>
          </a:p>
          <a:p>
            <a:pPr lvl="1"/>
            <a:r>
              <a:rPr lang="fr-FR" sz="1600" dirty="0" err="1" smtClean="0"/>
              <a:t>Widget</a:t>
            </a:r>
            <a:r>
              <a:rPr lang="fr-FR" sz="1600" dirty="0" smtClean="0"/>
              <a:t> </a:t>
            </a:r>
            <a:r>
              <a:rPr lang="fr-FR" sz="1600" dirty="0" err="1" smtClean="0"/>
              <a:t>library</a:t>
            </a:r>
            <a:endParaRPr lang="fr-FR" sz="1600" dirty="0" smtClean="0"/>
          </a:p>
          <a:p>
            <a:pPr lvl="1"/>
            <a:endParaRPr lang="fr-FR" sz="1600" i="1" dirty="0" smtClean="0"/>
          </a:p>
          <a:p>
            <a:r>
              <a:rPr lang="fr-FR" sz="1800" dirty="0" err="1" smtClean="0">
                <a:solidFill>
                  <a:srgbClr val="00B050"/>
                </a:solidFill>
              </a:rPr>
              <a:t>Available</a:t>
            </a:r>
            <a:r>
              <a:rPr lang="fr-FR" sz="1800" dirty="0" smtClean="0">
                <a:solidFill>
                  <a:srgbClr val="00B050"/>
                </a:solidFill>
              </a:rPr>
              <a:t> : </a:t>
            </a:r>
          </a:p>
          <a:p>
            <a:pPr lvl="1"/>
            <a:r>
              <a:rPr lang="fr-FR" sz="1600" dirty="0" smtClean="0"/>
              <a:t>TOF  / FCT-CFR interfaces, </a:t>
            </a:r>
            <a:r>
              <a:rPr lang="fr-FR" sz="1600" dirty="0" err="1" smtClean="0"/>
              <a:t>Emittance</a:t>
            </a:r>
            <a:r>
              <a:rPr lang="fr-FR" sz="1600" dirty="0" smtClean="0"/>
              <a:t> control &amp; display, AES interface</a:t>
            </a:r>
          </a:p>
          <a:p>
            <a:r>
              <a:rPr lang="fr-FR" sz="1800" dirty="0" smtClean="0">
                <a:solidFill>
                  <a:srgbClr val="CC6600"/>
                </a:solidFill>
              </a:rPr>
              <a:t>Under </a:t>
            </a:r>
            <a:r>
              <a:rPr lang="fr-FR" sz="1800" dirty="0" err="1" smtClean="0">
                <a:solidFill>
                  <a:srgbClr val="CC6600"/>
                </a:solidFill>
              </a:rPr>
              <a:t>development</a:t>
            </a:r>
            <a:endParaRPr lang="fr-FR" sz="1800" dirty="0" smtClean="0">
              <a:solidFill>
                <a:srgbClr val="CC6600"/>
              </a:solidFill>
            </a:endParaRPr>
          </a:p>
          <a:p>
            <a:pPr lvl="1"/>
            <a:r>
              <a:rPr lang="fr-FR" sz="1600" dirty="0" smtClean="0"/>
              <a:t>BTI GUI, Machine </a:t>
            </a:r>
            <a:r>
              <a:rPr lang="fr-FR" sz="1600" dirty="0" err="1" smtClean="0"/>
              <a:t>synoptics</a:t>
            </a:r>
            <a:endParaRPr lang="fr-FR" sz="1600" dirty="0" smtClean="0"/>
          </a:p>
          <a:p>
            <a:r>
              <a:rPr lang="fr-FR" sz="1800" dirty="0" smtClean="0"/>
              <a:t>To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developped</a:t>
            </a:r>
            <a:endParaRPr lang="fr-FR" sz="1800" dirty="0" smtClean="0"/>
          </a:p>
          <a:p>
            <a:pPr lvl="1"/>
            <a:r>
              <a:rPr lang="fr-FR" sz="1600" dirty="0" smtClean="0"/>
              <a:t>Interlocks, </a:t>
            </a:r>
            <a:r>
              <a:rPr lang="fr-FR" sz="1600" dirty="0" err="1" smtClean="0"/>
              <a:t>Beam</a:t>
            </a:r>
            <a:r>
              <a:rPr lang="fr-FR" sz="1600" dirty="0" smtClean="0"/>
              <a:t> pulse control, </a:t>
            </a:r>
            <a:r>
              <a:rPr lang="fr-FR" sz="1600" dirty="0" err="1" smtClean="0"/>
              <a:t>Beam</a:t>
            </a:r>
            <a:r>
              <a:rPr lang="fr-FR" sz="1600" dirty="0" smtClean="0"/>
              <a:t> </a:t>
            </a:r>
            <a:r>
              <a:rPr lang="fr-FR" sz="1600" dirty="0" err="1" smtClean="0"/>
              <a:t>losses</a:t>
            </a:r>
            <a:endParaRPr lang="fr-FR" sz="1600" dirty="0" smtClean="0"/>
          </a:p>
          <a:p>
            <a:r>
              <a:rPr lang="fr-FR" sz="1800" dirty="0" smtClean="0">
                <a:solidFill>
                  <a:srgbClr val="003366"/>
                </a:solidFill>
              </a:rPr>
              <a:t>And </a:t>
            </a:r>
            <a:r>
              <a:rPr lang="fr-FR" sz="1800" dirty="0" err="1" smtClean="0">
                <a:solidFill>
                  <a:srgbClr val="003366"/>
                </a:solidFill>
              </a:rPr>
              <a:t>many</a:t>
            </a:r>
            <a:r>
              <a:rPr lang="fr-FR" sz="1800" dirty="0" smtClean="0">
                <a:solidFill>
                  <a:srgbClr val="003366"/>
                </a:solidFill>
              </a:rPr>
              <a:t> </a:t>
            </a:r>
            <a:r>
              <a:rPr lang="fr-FR" sz="1800" dirty="0" err="1" smtClean="0">
                <a:solidFill>
                  <a:srgbClr val="003366"/>
                </a:solidFill>
              </a:rPr>
              <a:t>others</a:t>
            </a:r>
            <a:r>
              <a:rPr lang="fr-FR" sz="1800" dirty="0" smtClean="0">
                <a:solidFill>
                  <a:srgbClr val="003366"/>
                </a:solidFill>
              </a:rPr>
              <a:t> to come …</a:t>
            </a:r>
          </a:p>
          <a:p>
            <a:pPr lvl="1"/>
            <a:endParaRPr lang="fr-FR" sz="1600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2400300" y="0"/>
            <a:ext cx="6743700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fr-FR" sz="24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GUIs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: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24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CSS/BOY use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5716" name="Picture 4" descr="http://ics-web.sns.ornl.gov/css/images/abou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335" y="1251404"/>
            <a:ext cx="736929" cy="1050925"/>
          </a:xfrm>
          <a:prstGeom prst="rect">
            <a:avLst/>
          </a:prstGeom>
          <a:noFill/>
        </p:spPr>
      </p:pic>
      <p:pic>
        <p:nvPicPr>
          <p:cNvPr id="11" name="Imag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1306" y="3907971"/>
            <a:ext cx="2954979" cy="21771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3" name="Rectangle à coins arrondis 12"/>
          <p:cNvSpPr/>
          <p:nvPr/>
        </p:nvSpPr>
        <p:spPr>
          <a:xfrm>
            <a:off x="5003470" y="5902199"/>
            <a:ext cx="1517073" cy="55995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smtClean="0">
                <a:solidFill>
                  <a:srgbClr val="002060"/>
                </a:solidFill>
              </a:rPr>
              <a:t>RF </a:t>
            </a:r>
            <a:r>
              <a:rPr lang="fr-FR" sz="1100" dirty="0" err="1" smtClean="0">
                <a:solidFill>
                  <a:srgbClr val="002060"/>
                </a:solidFill>
              </a:rPr>
              <a:t>supervisory</a:t>
            </a:r>
            <a:r>
              <a:rPr lang="fr-FR" sz="1100" dirty="0" smtClean="0">
                <a:solidFill>
                  <a:srgbClr val="002060"/>
                </a:solidFill>
              </a:rPr>
              <a:t> </a:t>
            </a:r>
            <a:r>
              <a:rPr lang="fr-FR" sz="1100" dirty="0" err="1" smtClean="0">
                <a:solidFill>
                  <a:srgbClr val="002060"/>
                </a:solidFill>
              </a:rPr>
              <a:t>controls</a:t>
            </a:r>
            <a:endParaRPr lang="fr-FR" sz="1100" dirty="0" smtClean="0">
              <a:solidFill>
                <a:srgbClr val="002060"/>
              </a:solidFill>
            </a:endParaRPr>
          </a:p>
          <a:p>
            <a:pPr algn="ctr"/>
            <a:r>
              <a:rPr lang="fr-FR" sz="1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sz="1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under</a:t>
            </a:r>
            <a:r>
              <a:rPr lang="fr-FR" sz="1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1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evaluation</a:t>
            </a:r>
            <a:r>
              <a:rPr lang="fr-FR" sz="1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advTm="4722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Outline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213" y="1270000"/>
            <a:ext cx="8499475" cy="58070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smtClean="0"/>
              <a:t>Introduction</a:t>
            </a:r>
          </a:p>
          <a:p>
            <a:pPr lvl="1">
              <a:lnSpc>
                <a:spcPct val="90000"/>
              </a:lnSpc>
            </a:pPr>
            <a:r>
              <a:rPr lang="fr-FR" dirty="0" smtClean="0"/>
              <a:t>The Spiral2 </a:t>
            </a:r>
            <a:r>
              <a:rPr lang="fr-FR" dirty="0" err="1" smtClean="0"/>
              <a:t>project</a:t>
            </a:r>
            <a:endParaRPr lang="fr-FR" dirty="0" smtClean="0"/>
          </a:p>
          <a:p>
            <a:pPr lvl="1">
              <a:lnSpc>
                <a:spcPct val="90000"/>
              </a:lnSpc>
            </a:pPr>
            <a:r>
              <a:rPr lang="fr-FR" dirty="0" smtClean="0"/>
              <a:t>Control system </a:t>
            </a:r>
            <a:r>
              <a:rPr lang="fr-FR" dirty="0" err="1" smtClean="0"/>
              <a:t>deliverables</a:t>
            </a:r>
            <a:endParaRPr lang="fr-FR" dirty="0" smtClean="0"/>
          </a:p>
          <a:p>
            <a:pPr lvl="1">
              <a:lnSpc>
                <a:spcPct val="90000"/>
              </a:lnSpc>
            </a:pPr>
            <a:r>
              <a:rPr lang="fr-FR" dirty="0" smtClean="0"/>
              <a:t>Collaborations for the control system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The Spiral2 control system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Infrastructure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Equipment configuration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Sources and beam lines controls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From RFQ to HEBT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GUIs environment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Software integration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And now ?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</p:spTree>
  </p:cSld>
  <p:clrMapOvr>
    <a:masterClrMapping/>
  </p:clrMapOvr>
  <p:transition advTm="3733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CSSop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Operator control environment : </a:t>
            </a:r>
            <a:r>
              <a:rPr lang="en-US" dirty="0" err="1" smtClean="0"/>
              <a:t>CSSop</a:t>
            </a:r>
            <a:endParaRPr lang="en-US" dirty="0" smtClean="0"/>
          </a:p>
          <a:p>
            <a:pPr lvl="1"/>
            <a:r>
              <a:rPr lang="en-US" dirty="0" smtClean="0"/>
              <a:t>Implementation :</a:t>
            </a:r>
          </a:p>
          <a:p>
            <a:pPr lvl="2"/>
            <a:r>
              <a:rPr lang="en-US" dirty="0" smtClean="0"/>
              <a:t>Perspectives limited to CSS runtime and data-browser</a:t>
            </a:r>
          </a:p>
          <a:p>
            <a:pPr lvl="2"/>
            <a:r>
              <a:rPr lang="en-US" dirty="0" smtClean="0"/>
              <a:t>One unique workspace NFS mounted for all stations </a:t>
            </a:r>
            <a:br>
              <a:rPr lang="en-US" dirty="0" smtClean="0"/>
            </a:br>
            <a:r>
              <a:rPr lang="en-US" dirty="0" smtClean="0"/>
              <a:t>(Eclipse lock suppressed)</a:t>
            </a:r>
          </a:p>
          <a:p>
            <a:pPr lvl="1"/>
            <a:r>
              <a:rPr lang="en-US" dirty="0" smtClean="0"/>
              <a:t>For operation :</a:t>
            </a:r>
          </a:p>
          <a:p>
            <a:pPr lvl="2"/>
            <a:r>
              <a:rPr lang="en-US" dirty="0" smtClean="0"/>
              <a:t>No editing capability for no hazardous modifications</a:t>
            </a:r>
          </a:p>
          <a:p>
            <a:pPr lvl="2"/>
            <a:r>
              <a:rPr lang="en-US" dirty="0" smtClean="0"/>
              <a:t>Light view : unused menus suppressed</a:t>
            </a:r>
          </a:p>
          <a:p>
            <a:pPr lvl="2"/>
            <a:r>
              <a:rPr lang="en-US" dirty="0" smtClean="0"/>
              <a:t>One central and unique launcher for all applications : </a:t>
            </a:r>
            <a:br>
              <a:rPr lang="en-US" dirty="0" smtClean="0"/>
            </a:br>
            <a:r>
              <a:rPr lang="en-US" dirty="0" smtClean="0"/>
              <a:t>CSS, Java/XAL, EDM (+</a:t>
            </a:r>
            <a:r>
              <a:rPr lang="en-US" dirty="0" err="1" smtClean="0"/>
              <a:t>Ganil</a:t>
            </a:r>
            <a:r>
              <a:rPr lang="en-US" dirty="0" smtClean="0"/>
              <a:t>/</a:t>
            </a:r>
            <a:r>
              <a:rPr lang="en-US" dirty="0" err="1" smtClean="0"/>
              <a:t>Ada</a:t>
            </a:r>
            <a:r>
              <a:rPr lang="en-US" dirty="0" smtClean="0"/>
              <a:t> ones).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400300" y="0"/>
            <a:ext cx="6743700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fr-FR" sz="24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GUIs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: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2400" b="1" kern="0" dirty="0" err="1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CSSop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3361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CSSop</a:t>
            </a:r>
            <a:r>
              <a:rPr lang="fr-FR" dirty="0" smtClean="0"/>
              <a:t> :Synoptique </a:t>
            </a:r>
            <a:r>
              <a:rPr lang="fr-FR" dirty="0" err="1" smtClean="0"/>
              <a:t>view</a:t>
            </a:r>
            <a:endParaRPr lang="en-US" dirty="0"/>
          </a:p>
        </p:txBody>
      </p:sp>
      <p:pic>
        <p:nvPicPr>
          <p:cNvPr id="8" name="Espace réservé du contenu 7" descr="Test fusion 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32217" y="1158875"/>
            <a:ext cx="7879566" cy="4967288"/>
          </a:xfrm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535" y="936172"/>
            <a:ext cx="2562623" cy="562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2400300" y="0"/>
            <a:ext cx="6743700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fr-FR" sz="24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GUIs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: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2400" b="1" kern="0" dirty="0" err="1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CSSop</a:t>
            </a:r>
            <a:r>
              <a:rPr lang="fr-FR" sz="24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400" b="1" kern="0" dirty="0" err="1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synoptic</a:t>
            </a:r>
            <a:r>
              <a:rPr lang="fr-FR" sz="24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  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58800" y="1617133"/>
            <a:ext cx="1346200" cy="4428067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35000" y="6104467"/>
            <a:ext cx="117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Launcher</a:t>
            </a:r>
            <a:endParaRPr lang="fr-FR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955799" y="1625600"/>
            <a:ext cx="2006600" cy="364067"/>
          </a:xfrm>
          <a:prstGeom prst="roundRect">
            <a:avLst/>
          </a:prstGeom>
          <a:noFill/>
          <a:ln w="2222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412999" y="1286934"/>
            <a:ext cx="2582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CC6600"/>
                </a:solidFill>
                <a:latin typeface="+mn-lt"/>
              </a:rPr>
              <a:t>Beam</a:t>
            </a:r>
            <a:r>
              <a:rPr lang="fr-FR" sz="1400" dirty="0" smtClean="0">
                <a:solidFill>
                  <a:srgbClr val="CC660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CC6600"/>
                </a:solidFill>
                <a:latin typeface="+mn-lt"/>
              </a:rPr>
              <a:t>characteristics</a:t>
            </a:r>
            <a:endParaRPr lang="fr-FR" sz="1400" dirty="0">
              <a:solidFill>
                <a:srgbClr val="CC6600"/>
              </a:solidFill>
              <a:latin typeface="+mn-lt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947332" y="1989667"/>
            <a:ext cx="5494867" cy="3801534"/>
          </a:xfrm>
          <a:prstGeom prst="round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06133" y="5926667"/>
            <a:ext cx="117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00B050"/>
                </a:solidFill>
                <a:latin typeface="+mn-lt"/>
              </a:rPr>
              <a:t>Synoptic</a:t>
            </a:r>
            <a:endParaRPr lang="fr-FR" sz="14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7450666" y="1955801"/>
            <a:ext cx="990601" cy="3801534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459134" y="5791200"/>
            <a:ext cx="117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Equipment</a:t>
            </a:r>
            <a:endParaRPr lang="fr-FR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Flèche gauche 14"/>
          <p:cNvSpPr/>
          <p:nvPr/>
        </p:nvSpPr>
        <p:spPr>
          <a:xfrm>
            <a:off x="2166257" y="957944"/>
            <a:ext cx="1621972" cy="522514"/>
          </a:xfrm>
          <a:prstGeom prst="left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 smtClean="0">
                <a:solidFill>
                  <a:srgbClr val="002060"/>
                </a:solidFill>
              </a:rPr>
              <a:t>Alarms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C00000"/>
                </a:solidFill>
              </a:rPr>
              <a:t>(java)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6" name="Flèche gauche 15"/>
          <p:cNvSpPr/>
          <p:nvPr/>
        </p:nvSpPr>
        <p:spPr>
          <a:xfrm>
            <a:off x="2177142" y="1513114"/>
            <a:ext cx="1611086" cy="522514"/>
          </a:xfrm>
          <a:prstGeom prst="left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rgbClr val="002060"/>
                </a:solidFill>
              </a:rPr>
              <a:t>e-</a:t>
            </a:r>
            <a:r>
              <a:rPr lang="fr-FR" sz="1400" dirty="0" err="1" smtClean="0">
                <a:solidFill>
                  <a:srgbClr val="002060"/>
                </a:solidFill>
              </a:rPr>
              <a:t>logbook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C00000"/>
                </a:solidFill>
              </a:rPr>
              <a:t>(j5)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7" name="Flèche gauche 16"/>
          <p:cNvSpPr/>
          <p:nvPr/>
        </p:nvSpPr>
        <p:spPr>
          <a:xfrm>
            <a:off x="2264228" y="3886200"/>
            <a:ext cx="1687286" cy="522514"/>
          </a:xfrm>
          <a:prstGeom prst="left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 smtClean="0">
                <a:solidFill>
                  <a:srgbClr val="002060"/>
                </a:solidFill>
              </a:rPr>
              <a:t>Tuning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C00000"/>
                </a:solidFill>
              </a:rPr>
              <a:t>(java)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8" name="Flèche gauche 17"/>
          <p:cNvSpPr/>
          <p:nvPr/>
        </p:nvSpPr>
        <p:spPr>
          <a:xfrm>
            <a:off x="2166255" y="2579915"/>
            <a:ext cx="1763487" cy="522514"/>
          </a:xfrm>
          <a:prstGeom prst="left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rgbClr val="002060"/>
                </a:solidFill>
              </a:rPr>
              <a:t>Equipment </a:t>
            </a:r>
            <a:r>
              <a:rPr lang="fr-FR" sz="1400" dirty="0" smtClean="0">
                <a:solidFill>
                  <a:srgbClr val="C00000"/>
                </a:solidFill>
              </a:rPr>
              <a:t>(CSS)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9" name="Flèche gauche 18"/>
          <p:cNvSpPr/>
          <p:nvPr/>
        </p:nvSpPr>
        <p:spPr>
          <a:xfrm>
            <a:off x="2166255" y="5910943"/>
            <a:ext cx="2046516" cy="522514"/>
          </a:xfrm>
          <a:prstGeom prst="left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rgbClr val="002060"/>
                </a:solidFill>
              </a:rPr>
              <a:t>Data Browser </a:t>
            </a:r>
            <a:r>
              <a:rPr lang="fr-FR" sz="1400" dirty="0" smtClean="0">
                <a:solidFill>
                  <a:srgbClr val="C00000"/>
                </a:solidFill>
              </a:rPr>
              <a:t>(CSS)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57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CSSop</a:t>
            </a:r>
            <a:r>
              <a:rPr lang="fr-FR" dirty="0" smtClean="0"/>
              <a:t> :Synoptique </a:t>
            </a:r>
            <a:r>
              <a:rPr lang="fr-FR" dirty="0" err="1" smtClean="0"/>
              <a:t>view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 descr="widgetAccelSt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9834" y="1233947"/>
            <a:ext cx="5229732" cy="4676996"/>
          </a:xfrm>
          <a:prstGeom prst="rect">
            <a:avLst/>
          </a:prstGeom>
        </p:spPr>
      </p:pic>
      <p:pic>
        <p:nvPicPr>
          <p:cNvPr id="6" name="Image 5" descr="widgetAccelInfoPartBott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412" y="1575838"/>
            <a:ext cx="923810" cy="2095238"/>
          </a:xfrm>
          <a:prstGeom prst="rect">
            <a:avLst/>
          </a:prstGeom>
        </p:spPr>
      </p:pic>
      <p:pic>
        <p:nvPicPr>
          <p:cNvPr id="11" name="Image 10" descr="widgetAccelRotatePic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858" y="4428640"/>
            <a:ext cx="933333" cy="2133333"/>
          </a:xfrm>
          <a:prstGeom prst="rect">
            <a:avLst/>
          </a:prstGeom>
        </p:spPr>
      </p:pic>
      <p:pic>
        <p:nvPicPr>
          <p:cNvPr id="14" name="Image 13" descr="widgetAccelFontSizeChan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790" y="2089759"/>
            <a:ext cx="913729" cy="2078482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2400300" y="0"/>
            <a:ext cx="6743700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fr-FR" sz="24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GUIs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: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24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CSS </a:t>
            </a:r>
            <a:r>
              <a:rPr lang="fr-FR" sz="2400" b="1" kern="0" dirty="0" err="1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widget</a:t>
            </a:r>
            <a:r>
              <a:rPr lang="fr-FR" sz="24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400" b="1" kern="0" dirty="0" err="1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library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2404383" y="4229100"/>
            <a:ext cx="1155245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400" dirty="0" smtClean="0">
                <a:solidFill>
                  <a:srgbClr val="002060"/>
                </a:solidFill>
              </a:rPr>
              <a:t>Font size</a:t>
            </a:r>
          </a:p>
          <a:p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1087213" y="6177643"/>
            <a:ext cx="1024616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400" dirty="0" smtClean="0">
                <a:solidFill>
                  <a:srgbClr val="002060"/>
                </a:solidFill>
              </a:rPr>
              <a:t>Rotation</a:t>
            </a:r>
          </a:p>
          <a:p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281669" y="1289957"/>
            <a:ext cx="1753958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400" dirty="0" err="1" smtClean="0">
                <a:solidFill>
                  <a:srgbClr val="002060"/>
                </a:solidFill>
              </a:rPr>
              <a:t>Optional</a:t>
            </a:r>
            <a:r>
              <a:rPr lang="fr-FR" sz="1400" dirty="0" smtClean="0">
                <a:solidFill>
                  <a:srgbClr val="002060"/>
                </a:solidFill>
              </a:rPr>
              <a:t> displays</a:t>
            </a:r>
          </a:p>
          <a:p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021898" y="3521529"/>
            <a:ext cx="1166129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400" dirty="0" err="1" smtClean="0">
                <a:solidFill>
                  <a:srgbClr val="002060"/>
                </a:solidFill>
              </a:rPr>
              <a:t>Alignment</a:t>
            </a:r>
            <a:endParaRPr lang="fr-FR" sz="1400" dirty="0" smtClean="0">
              <a:solidFill>
                <a:srgbClr val="002060"/>
              </a:solidFill>
            </a:endParaRPr>
          </a:p>
          <a:p>
            <a:endParaRPr lang="fr-FR" sz="12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2067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CSSdev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environment : </a:t>
            </a:r>
            <a:r>
              <a:rPr lang="en-US" dirty="0" err="1" smtClean="0"/>
              <a:t>CSSdev</a:t>
            </a:r>
            <a:endParaRPr lang="en-US" dirty="0" smtClean="0"/>
          </a:p>
          <a:p>
            <a:pPr lvl="1"/>
            <a:r>
              <a:rPr lang="en-US" dirty="0" smtClean="0"/>
              <a:t>SPIRAL2 accelerator widget library</a:t>
            </a:r>
          </a:p>
          <a:p>
            <a:pPr lvl="1"/>
            <a:r>
              <a:rPr lang="en-US" dirty="0" smtClean="0"/>
              <a:t>SPIRAL2 OPI templates automatically </a:t>
            </a:r>
            <a:br>
              <a:rPr lang="en-US" dirty="0" smtClean="0"/>
            </a:br>
            <a:r>
              <a:rPr lang="en-US" dirty="0" smtClean="0"/>
              <a:t>added in user’s workspace :</a:t>
            </a:r>
          </a:p>
          <a:p>
            <a:pPr lvl="2"/>
            <a:r>
              <a:rPr lang="en-US" dirty="0" smtClean="0"/>
              <a:t>Beam characteristics header</a:t>
            </a:r>
          </a:p>
          <a:p>
            <a:pPr lvl="2"/>
            <a:r>
              <a:rPr lang="en-US" dirty="0" smtClean="0"/>
              <a:t>Launcher</a:t>
            </a:r>
          </a:p>
          <a:p>
            <a:pPr lvl="2"/>
            <a:r>
              <a:rPr lang="en-US" dirty="0" err="1" smtClean="0"/>
              <a:t>Pydev</a:t>
            </a:r>
            <a:r>
              <a:rPr lang="en-US" dirty="0" smtClean="0"/>
              <a:t> added</a:t>
            </a:r>
          </a:p>
          <a:p>
            <a:pPr lvl="2"/>
            <a:r>
              <a:rPr lang="en-US" dirty="0" smtClean="0"/>
              <a:t>SVN access added …</a:t>
            </a:r>
          </a:p>
          <a:p>
            <a:pPr lvl="1"/>
            <a:r>
              <a:rPr lang="en-US" dirty="0" smtClean="0"/>
              <a:t>Common icons and pictures</a:t>
            </a:r>
          </a:p>
          <a:p>
            <a:pPr lvl="1"/>
            <a:r>
              <a:rPr lang="en-US" dirty="0" smtClean="0"/>
              <a:t>Graphical common usage template</a:t>
            </a:r>
          </a:p>
          <a:p>
            <a:r>
              <a:rPr lang="en-US" dirty="0" err="1" smtClean="0"/>
              <a:t>CSSdev</a:t>
            </a:r>
            <a:r>
              <a:rPr lang="en-US" dirty="0" smtClean="0"/>
              <a:t> &amp; </a:t>
            </a:r>
            <a:r>
              <a:rPr lang="en-US" dirty="0" err="1" smtClean="0"/>
              <a:t>CSSop</a:t>
            </a:r>
            <a:r>
              <a:rPr lang="en-US" dirty="0" smtClean="0"/>
              <a:t> </a:t>
            </a:r>
            <a:r>
              <a:rPr lang="en-US" dirty="0" err="1" smtClean="0"/>
              <a:t>distribs</a:t>
            </a:r>
            <a:r>
              <a:rPr lang="en-US" dirty="0" smtClean="0"/>
              <a:t>’ link :</a:t>
            </a:r>
          </a:p>
          <a:p>
            <a:pPr lvl="1"/>
            <a:r>
              <a:rPr lang="en-US" dirty="0" smtClean="0">
                <a:hlinkClick r:id="rId3"/>
              </a:rPr>
              <a:t>https://u.ganil-spiral2.eu/csssp2/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400300" y="0"/>
            <a:ext cx="6743700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fr-FR" sz="24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GUIs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: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2400" b="1" kern="0" dirty="0" err="1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CSSdev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6606" y="728571"/>
            <a:ext cx="2549525" cy="557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33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800" dirty="0" err="1" smtClean="0"/>
              <a:t>Environment</a:t>
            </a:r>
            <a:endParaRPr lang="fr-FR" sz="1800" dirty="0" smtClean="0"/>
          </a:p>
          <a:p>
            <a:pPr lvl="1"/>
            <a:r>
              <a:rPr lang="fr-FR" sz="1600" dirty="0" smtClean="0"/>
              <a:t>Java programmation </a:t>
            </a:r>
          </a:p>
          <a:p>
            <a:pPr lvl="1"/>
            <a:r>
              <a:rPr lang="fr-FR" sz="1600" dirty="0" err="1" smtClean="0"/>
              <a:t>Derived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</a:t>
            </a:r>
            <a:br>
              <a:rPr lang="fr-FR" sz="1600" dirty="0" smtClean="0"/>
            </a:br>
            <a:r>
              <a:rPr lang="fr-FR" sz="1600" dirty="0" smtClean="0"/>
              <a:t>XAL </a:t>
            </a:r>
            <a:r>
              <a:rPr lang="fr-FR" sz="1600" dirty="0" err="1" smtClean="0"/>
              <a:t>framework</a:t>
            </a:r>
            <a:r>
              <a:rPr lang="fr-FR" sz="1600" dirty="0" smtClean="0"/>
              <a:t> (SNS)</a:t>
            </a:r>
          </a:p>
          <a:p>
            <a:r>
              <a:rPr lang="fr-FR" sz="1800" dirty="0" err="1" smtClean="0"/>
              <a:t>Available</a:t>
            </a:r>
            <a:endParaRPr lang="fr-FR" sz="1800" dirty="0" smtClean="0"/>
          </a:p>
          <a:p>
            <a:pPr lvl="1"/>
            <a:r>
              <a:rPr lang="fr-FR" sz="1600" dirty="0" err="1" smtClean="0"/>
              <a:t>Parameter</a:t>
            </a:r>
            <a:r>
              <a:rPr lang="fr-FR" sz="1600" dirty="0" smtClean="0"/>
              <a:t> management</a:t>
            </a:r>
          </a:p>
          <a:p>
            <a:pPr lvl="1"/>
            <a:r>
              <a:rPr lang="fr-FR" sz="1600" dirty="0" err="1" smtClean="0"/>
              <a:t>Optimization</a:t>
            </a:r>
            <a:endParaRPr lang="fr-FR" sz="1600" dirty="0" smtClean="0"/>
          </a:p>
          <a:p>
            <a:pPr lvl="1"/>
            <a:r>
              <a:rPr lang="fr-FR" sz="1600" dirty="0" err="1" smtClean="0"/>
              <a:t>Emittance</a:t>
            </a:r>
            <a:r>
              <a:rPr lang="fr-FR" sz="1600" dirty="0" smtClean="0"/>
              <a:t> limitation</a:t>
            </a:r>
          </a:p>
          <a:p>
            <a:pPr lvl="1"/>
            <a:r>
              <a:rPr lang="fr-FR" sz="1600" dirty="0" err="1" smtClean="0"/>
              <a:t>Beam</a:t>
            </a:r>
            <a:r>
              <a:rPr lang="fr-FR" sz="1600" dirty="0" smtClean="0"/>
              <a:t> </a:t>
            </a:r>
            <a:r>
              <a:rPr lang="fr-FR" sz="1600" dirty="0" err="1" smtClean="0"/>
              <a:t>analysis</a:t>
            </a:r>
            <a:endParaRPr lang="fr-FR" sz="1600" dirty="0" smtClean="0"/>
          </a:p>
          <a:p>
            <a:pPr lvl="1"/>
            <a:r>
              <a:rPr lang="fr-FR" sz="1600" dirty="0" err="1" smtClean="0"/>
              <a:t>Hook</a:t>
            </a:r>
            <a:endParaRPr lang="fr-FR" sz="1600" dirty="0" smtClean="0"/>
          </a:p>
          <a:p>
            <a:pPr lvl="1"/>
            <a:r>
              <a:rPr lang="fr-FR" sz="1600" dirty="0" err="1" smtClean="0"/>
              <a:t>Beam</a:t>
            </a:r>
            <a:r>
              <a:rPr lang="fr-FR" sz="1600" dirty="0" smtClean="0"/>
              <a:t> </a:t>
            </a:r>
            <a:r>
              <a:rPr lang="fr-FR" sz="1600" dirty="0" err="1" smtClean="0"/>
              <a:t>profilers</a:t>
            </a:r>
            <a:r>
              <a:rPr lang="fr-FR" sz="1600" dirty="0" smtClean="0"/>
              <a:t> display</a:t>
            </a:r>
          </a:p>
          <a:p>
            <a:r>
              <a:rPr lang="fr-FR" sz="1800" dirty="0" smtClean="0"/>
              <a:t>Under </a:t>
            </a:r>
            <a:r>
              <a:rPr lang="fr-FR" sz="1800" dirty="0" err="1" smtClean="0"/>
              <a:t>development</a:t>
            </a:r>
            <a:endParaRPr lang="fr-FR" sz="1800" dirty="0" smtClean="0"/>
          </a:p>
          <a:p>
            <a:pPr lvl="1"/>
            <a:r>
              <a:rPr lang="fr-FR" sz="1600" dirty="0" smtClean="0"/>
              <a:t>Power </a:t>
            </a:r>
            <a:r>
              <a:rPr lang="fr-FR" sz="1600" dirty="0" err="1" smtClean="0"/>
              <a:t>raise</a:t>
            </a:r>
            <a:endParaRPr lang="fr-FR" sz="1600" dirty="0" smtClean="0"/>
          </a:p>
          <a:p>
            <a:r>
              <a:rPr lang="fr-FR" sz="1800" dirty="0" smtClean="0"/>
              <a:t>To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developped</a:t>
            </a:r>
            <a:endParaRPr lang="fr-FR" sz="1800" dirty="0" smtClean="0"/>
          </a:p>
          <a:p>
            <a:pPr lvl="1"/>
            <a:r>
              <a:rPr lang="fr-FR" sz="1600" dirty="0" err="1" smtClean="0"/>
              <a:t>Cavity</a:t>
            </a:r>
            <a:r>
              <a:rPr lang="fr-FR" sz="1600" dirty="0" smtClean="0"/>
              <a:t> </a:t>
            </a:r>
            <a:r>
              <a:rPr lang="fr-FR" sz="1600" dirty="0" err="1" smtClean="0"/>
              <a:t>tuning</a:t>
            </a:r>
            <a:endParaRPr lang="fr-FR" sz="1600" dirty="0" smtClean="0"/>
          </a:p>
          <a:p>
            <a:pPr lvl="1"/>
            <a:r>
              <a:rPr lang="fr-FR" sz="1600" dirty="0" smtClean="0"/>
              <a:t>MPS 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Espace réservé du contenu 3" descr="OptimisationSimplex_sur_lbec_pr35_cd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48892" y="677449"/>
            <a:ext cx="2998686" cy="23719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2400300" y="0"/>
            <a:ext cx="6743700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GUIs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lang="fr-FR" sz="24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h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igh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level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applications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1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1863" y="571499"/>
            <a:ext cx="25292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156" descr="GestionPuissanc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9376" y="4478674"/>
            <a:ext cx="2758923" cy="192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/>
          <p:nvPr/>
        </p:nvSpPr>
        <p:spPr>
          <a:xfrm>
            <a:off x="3600079" y="2683864"/>
            <a:ext cx="1459057" cy="42833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err="1" smtClean="0">
                <a:solidFill>
                  <a:srgbClr val="002060"/>
                </a:solidFill>
              </a:rPr>
              <a:t>Optimization</a:t>
            </a:r>
            <a:r>
              <a:rPr lang="fr-FR" sz="11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sz="11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tested</a:t>
            </a:r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@Saclay)</a:t>
            </a: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08693" y="2300143"/>
            <a:ext cx="1601932" cy="42833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err="1" smtClean="0">
                <a:solidFill>
                  <a:srgbClr val="002060"/>
                </a:solidFill>
              </a:rPr>
              <a:t>Emittance</a:t>
            </a:r>
            <a:r>
              <a:rPr lang="fr-FR" sz="1100" dirty="0" smtClean="0">
                <a:solidFill>
                  <a:srgbClr val="002060"/>
                </a:solidFill>
              </a:rPr>
              <a:t> limitation</a:t>
            </a:r>
          </a:p>
          <a:p>
            <a:pPr algn="ctr"/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sz="11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tested</a:t>
            </a:r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@Saclay)</a:t>
            </a: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471061" y="6135750"/>
            <a:ext cx="1601932" cy="42833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smtClean="0">
                <a:solidFill>
                  <a:srgbClr val="002060"/>
                </a:solidFill>
              </a:rPr>
              <a:t>Power </a:t>
            </a:r>
            <a:r>
              <a:rPr lang="fr-FR" sz="1100" dirty="0" err="1" smtClean="0">
                <a:solidFill>
                  <a:srgbClr val="002060"/>
                </a:solidFill>
              </a:rPr>
              <a:t>raise</a:t>
            </a:r>
            <a:endParaRPr lang="fr-FR" sz="1100" dirty="0" smtClean="0">
              <a:solidFill>
                <a:srgbClr val="002060"/>
              </a:solidFill>
            </a:endParaRPr>
          </a:p>
          <a:p>
            <a:pPr algn="ctr"/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sz="11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graphical</a:t>
            </a:r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design)</a:t>
            </a: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2648" y="3147463"/>
            <a:ext cx="2855409" cy="204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à coins arrondis 14"/>
          <p:cNvSpPr/>
          <p:nvPr/>
        </p:nvSpPr>
        <p:spPr>
          <a:xfrm>
            <a:off x="7217229" y="5028376"/>
            <a:ext cx="1763485" cy="39271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100" dirty="0" err="1" smtClean="0">
                <a:solidFill>
                  <a:srgbClr val="002060"/>
                </a:solidFill>
              </a:rPr>
              <a:t>Cavity</a:t>
            </a:r>
            <a:r>
              <a:rPr lang="fr-FR" sz="1100" dirty="0" smtClean="0">
                <a:solidFill>
                  <a:srgbClr val="002060"/>
                </a:solidFill>
              </a:rPr>
              <a:t> </a:t>
            </a:r>
            <a:r>
              <a:rPr lang="fr-FR" sz="1100" dirty="0" err="1" smtClean="0">
                <a:solidFill>
                  <a:srgbClr val="002060"/>
                </a:solidFill>
              </a:rPr>
              <a:t>tuning</a:t>
            </a:r>
            <a:endParaRPr lang="fr-FR" sz="1100" dirty="0" smtClean="0">
              <a:solidFill>
                <a:srgbClr val="002060"/>
              </a:solidFill>
            </a:endParaRPr>
          </a:p>
          <a:p>
            <a:pPr algn="ctr"/>
            <a:r>
              <a:rPr lang="fr-FR" sz="1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(simulation mode)</a:t>
            </a:r>
          </a:p>
          <a:p>
            <a:pPr algn="ctr"/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advTm="40529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Integration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fr-FR" dirty="0" err="1" smtClean="0"/>
              <a:t>work</a:t>
            </a:r>
            <a:r>
              <a:rPr lang="fr-FR" dirty="0" smtClean="0"/>
              <a:t> flow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700" y="1092200"/>
            <a:ext cx="8229600" cy="4967288"/>
          </a:xfrm>
        </p:spPr>
        <p:txBody>
          <a:bodyPr/>
          <a:lstStyle/>
          <a:p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r>
              <a:rPr lang="fr-FR" dirty="0" err="1" smtClean="0"/>
              <a:t>Coherency</a:t>
            </a:r>
            <a:r>
              <a:rPr lang="fr-FR" dirty="0" smtClean="0"/>
              <a:t> check </a:t>
            </a:r>
            <a:r>
              <a:rPr lang="fr-FR" dirty="0" err="1" smtClean="0"/>
              <a:t>between</a:t>
            </a:r>
            <a:r>
              <a:rPr lang="fr-FR" dirty="0" smtClean="0"/>
              <a:t>	</a:t>
            </a:r>
          </a:p>
          <a:p>
            <a:pPr lvl="2"/>
            <a:r>
              <a:rPr lang="fr-FR" dirty="0" smtClean="0"/>
              <a:t>Software </a:t>
            </a:r>
            <a:r>
              <a:rPr lang="fr-FR" dirty="0" err="1" smtClean="0"/>
              <a:t>deliveries</a:t>
            </a:r>
            <a:r>
              <a:rPr lang="fr-FR" dirty="0" smtClean="0"/>
              <a:t> (</a:t>
            </a:r>
            <a:r>
              <a:rPr lang="fr-FR" dirty="0" err="1" smtClean="0"/>
              <a:t>through</a:t>
            </a:r>
            <a:r>
              <a:rPr lang="fr-FR" dirty="0" smtClean="0"/>
              <a:t> SVN)</a:t>
            </a:r>
          </a:p>
          <a:p>
            <a:pPr lvl="2"/>
            <a:r>
              <a:rPr lang="fr-FR" dirty="0" smtClean="0"/>
              <a:t>Conventions &amp; </a:t>
            </a:r>
            <a:r>
              <a:rPr lang="fr-FR" dirty="0" err="1" smtClean="0"/>
              <a:t>rules</a:t>
            </a:r>
            <a:endParaRPr lang="fr-FR" dirty="0" smtClean="0"/>
          </a:p>
          <a:p>
            <a:pPr lvl="1"/>
            <a:r>
              <a:rPr lang="fr-FR" dirty="0" err="1" smtClean="0"/>
              <a:t>genIOC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</a:p>
          <a:p>
            <a:r>
              <a:rPr lang="fr-FR" dirty="0" smtClean="0"/>
              <a:t>Control system </a:t>
            </a:r>
            <a:r>
              <a:rPr lang="fr-FR" dirty="0" err="1" smtClean="0"/>
              <a:t>evolutions</a:t>
            </a:r>
            <a:r>
              <a:rPr lang="fr-FR" smtClean="0"/>
              <a:t> </a:t>
            </a:r>
            <a:endParaRPr lang="fr-FR" dirty="0" smtClean="0"/>
          </a:p>
          <a:p>
            <a:pPr lvl="1"/>
            <a:r>
              <a:rPr lang="fr-FR" dirty="0" err="1" smtClean="0"/>
              <a:t>Identified</a:t>
            </a:r>
            <a:r>
              <a:rPr lang="fr-FR" dirty="0" smtClean="0"/>
              <a:t> items :</a:t>
            </a:r>
          </a:p>
          <a:p>
            <a:pPr lvl="2"/>
            <a:r>
              <a:rPr lang="fr-FR" dirty="0" smtClean="0"/>
              <a:t>topSp2 </a:t>
            </a:r>
            <a:r>
              <a:rPr lang="fr-FR" dirty="0" err="1" smtClean="0"/>
              <a:t>repositories</a:t>
            </a:r>
            <a:endParaRPr lang="fr-FR" dirty="0" smtClean="0"/>
          </a:p>
          <a:p>
            <a:pPr lvl="3"/>
            <a:r>
              <a:rPr lang="fr-FR" dirty="0" smtClean="0"/>
              <a:t>Modules</a:t>
            </a:r>
          </a:p>
          <a:p>
            <a:pPr lvl="3"/>
            <a:r>
              <a:rPr lang="fr-FR" dirty="0" smtClean="0"/>
              <a:t>Equipment</a:t>
            </a:r>
          </a:p>
          <a:p>
            <a:pPr lvl="3"/>
            <a:r>
              <a:rPr lang="fr-FR" dirty="0" err="1" smtClean="0"/>
              <a:t>Alarms</a:t>
            </a:r>
            <a:endParaRPr lang="fr-FR" dirty="0" smtClean="0"/>
          </a:p>
          <a:p>
            <a:pPr lvl="2"/>
            <a:r>
              <a:rPr lang="fr-FR" dirty="0" smtClean="0"/>
              <a:t>CSS </a:t>
            </a:r>
            <a:r>
              <a:rPr lang="fr-FR" dirty="0" err="1" smtClean="0"/>
              <a:t>GUIs</a:t>
            </a:r>
            <a:endParaRPr lang="fr-FR" dirty="0" smtClean="0"/>
          </a:p>
          <a:p>
            <a:pPr lvl="2"/>
            <a:r>
              <a:rPr lang="fr-FR" dirty="0" smtClean="0"/>
              <a:t>Java applications</a:t>
            </a:r>
          </a:p>
          <a:p>
            <a:pPr lvl="1"/>
            <a:r>
              <a:rPr lang="fr-FR" dirty="0" err="1" smtClean="0"/>
              <a:t>Operation</a:t>
            </a:r>
            <a:r>
              <a:rPr lang="fr-FR" dirty="0" smtClean="0"/>
              <a:t> &amp; maintenance modes</a:t>
            </a:r>
          </a:p>
          <a:p>
            <a:pPr lvl="1"/>
            <a:r>
              <a:rPr lang="fr-FR" dirty="0" err="1" smtClean="0"/>
              <a:t>Procedures</a:t>
            </a:r>
            <a:endParaRPr lang="fr-FR" dirty="0" smtClean="0"/>
          </a:p>
          <a:p>
            <a:pPr lvl="1"/>
            <a:r>
              <a:rPr lang="fr-FR" dirty="0" smtClean="0"/>
              <a:t>Software </a:t>
            </a:r>
            <a:r>
              <a:rPr lang="fr-FR" dirty="0" err="1" smtClean="0"/>
              <a:t>tools</a:t>
            </a:r>
            <a:r>
              <a:rPr lang="fr-FR" dirty="0" smtClean="0"/>
              <a:t> &amp; utilities</a:t>
            </a:r>
          </a:p>
          <a:p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Image 3" descr="Génération topSP2 complet béta simplifié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5450" y="567624"/>
            <a:ext cx="3524250" cy="62903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00775" y="571500"/>
            <a:ext cx="25717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>
                <a:solidFill>
                  <a:srgbClr val="CC6600"/>
                </a:solidFill>
                <a:latin typeface="+mj-lt"/>
              </a:rPr>
              <a:t>work</a:t>
            </a:r>
            <a:r>
              <a:rPr lang="fr-FR" sz="1400" dirty="0" smtClean="0">
                <a:solidFill>
                  <a:srgbClr val="CC6600"/>
                </a:solidFill>
                <a:latin typeface="+mj-lt"/>
              </a:rPr>
              <a:t> flow </a:t>
            </a:r>
            <a:r>
              <a:rPr lang="fr-FR" sz="1400" dirty="0" err="1" smtClean="0">
                <a:solidFill>
                  <a:srgbClr val="CC6600"/>
                </a:solidFill>
                <a:latin typeface="+mj-lt"/>
              </a:rPr>
              <a:t>diagram</a:t>
            </a:r>
            <a:endParaRPr lang="fr-FR" sz="1400" dirty="0">
              <a:solidFill>
                <a:srgbClr val="CC6600"/>
              </a:solidFill>
              <a:latin typeface="+mj-lt"/>
            </a:endParaRPr>
          </a:p>
        </p:txBody>
      </p:sp>
      <p:sp>
        <p:nvSpPr>
          <p:cNvPr id="8" name="Rectangle avec flèche vers la gauche 7"/>
          <p:cNvSpPr/>
          <p:nvPr/>
        </p:nvSpPr>
        <p:spPr>
          <a:xfrm>
            <a:off x="7505700" y="2647950"/>
            <a:ext cx="1485900" cy="695325"/>
          </a:xfrm>
          <a:prstGeom prst="leftArrowCallout">
            <a:avLst>
              <a:gd name="adj1" fmla="val 18406"/>
              <a:gd name="adj2" fmla="val 14011"/>
              <a:gd name="adj3" fmla="val 15110"/>
              <a:gd name="adj4" fmla="val 80713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IOC or module </a:t>
            </a:r>
            <a:r>
              <a:rPr lang="fr-FR" sz="1200" dirty="0" err="1" smtClean="0">
                <a:solidFill>
                  <a:srgbClr val="002060"/>
                </a:solidFill>
              </a:rPr>
              <a:t>creation</a:t>
            </a:r>
            <a:endParaRPr lang="fr-FR" sz="1200" dirty="0" smtClean="0">
              <a:solidFill>
                <a:srgbClr val="002060"/>
              </a:solidFill>
            </a:endParaRPr>
          </a:p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/modification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7" name="Rectangle avec flèche vers la gauche 6"/>
          <p:cNvSpPr/>
          <p:nvPr/>
        </p:nvSpPr>
        <p:spPr>
          <a:xfrm>
            <a:off x="7381875" y="1866900"/>
            <a:ext cx="1400175" cy="619125"/>
          </a:xfrm>
          <a:prstGeom prst="leftArrowCallout">
            <a:avLst>
              <a:gd name="adj1" fmla="val 18406"/>
              <a:gd name="adj2" fmla="val 14011"/>
              <a:gd name="adj3" fmla="val 15110"/>
              <a:gd name="adj4" fmla="val 80713"/>
            </a:avLst>
          </a:prstGeom>
          <a:solidFill>
            <a:srgbClr val="FFFF99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Switch to maintenance mode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6" name="Rectangle avec flèche vers la gauche 5"/>
          <p:cNvSpPr/>
          <p:nvPr/>
        </p:nvSpPr>
        <p:spPr>
          <a:xfrm>
            <a:off x="7258048" y="1019175"/>
            <a:ext cx="1714501" cy="752476"/>
          </a:xfrm>
          <a:prstGeom prst="leftArrowCallout">
            <a:avLst>
              <a:gd name="adj1" fmla="val 18406"/>
              <a:gd name="adj2" fmla="val 14011"/>
              <a:gd name="adj3" fmla="val 15110"/>
              <a:gd name="adj4" fmla="val 80713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Evolution type ?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002060"/>
                </a:solidFill>
              </a:rPr>
              <a:t>IOC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002060"/>
                </a:solidFill>
              </a:rPr>
              <a:t>Module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002060"/>
                </a:solidFill>
              </a:rPr>
              <a:t>Equipment </a:t>
            </a:r>
            <a:r>
              <a:rPr lang="fr-FR" sz="1200" dirty="0" err="1" smtClean="0">
                <a:solidFill>
                  <a:srgbClr val="002060"/>
                </a:solidFill>
              </a:rPr>
              <a:t>conf</a:t>
            </a:r>
            <a:r>
              <a:rPr lang="fr-FR" sz="1200" dirty="0" smtClean="0">
                <a:solidFill>
                  <a:srgbClr val="002060"/>
                </a:solidFill>
              </a:rPr>
              <a:t>.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9" name="Rectangle avec flèche vers la gauche 8"/>
          <p:cNvSpPr/>
          <p:nvPr/>
        </p:nvSpPr>
        <p:spPr>
          <a:xfrm>
            <a:off x="7505700" y="3752851"/>
            <a:ext cx="1428750" cy="533400"/>
          </a:xfrm>
          <a:prstGeom prst="leftArrowCallout">
            <a:avLst>
              <a:gd name="adj1" fmla="val 18406"/>
              <a:gd name="adj2" fmla="val 14011"/>
              <a:gd name="adj3" fmla="val 15110"/>
              <a:gd name="adj4" fmla="val 80713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Equipment configuration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0" name="Rectangle avec flèche vers la gauche 9"/>
          <p:cNvSpPr/>
          <p:nvPr/>
        </p:nvSpPr>
        <p:spPr>
          <a:xfrm>
            <a:off x="7553325" y="4676776"/>
            <a:ext cx="1428750" cy="533400"/>
          </a:xfrm>
          <a:prstGeom prst="leftArrowCallout">
            <a:avLst>
              <a:gd name="adj1" fmla="val 18406"/>
              <a:gd name="adj2" fmla="val 14011"/>
              <a:gd name="adj3" fmla="val 15110"/>
              <a:gd name="adj4" fmla="val 80713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 smtClean="0">
                <a:solidFill>
                  <a:srgbClr val="002060"/>
                </a:solidFill>
              </a:rPr>
              <a:t>Functionnal</a:t>
            </a:r>
            <a:r>
              <a:rPr lang="fr-FR" sz="1200" dirty="0" smtClean="0">
                <a:solidFill>
                  <a:srgbClr val="002060"/>
                </a:solidFill>
              </a:rPr>
              <a:t> tests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1" name="Rectangle avec flèche vers la gauche 10"/>
          <p:cNvSpPr/>
          <p:nvPr/>
        </p:nvSpPr>
        <p:spPr>
          <a:xfrm>
            <a:off x="7572375" y="5648326"/>
            <a:ext cx="1428750" cy="533400"/>
          </a:xfrm>
          <a:prstGeom prst="leftArrowCallout">
            <a:avLst>
              <a:gd name="adj1" fmla="val 18406"/>
              <a:gd name="adj2" fmla="val 14011"/>
              <a:gd name="adj3" fmla="val 15110"/>
              <a:gd name="adj4" fmla="val 80713"/>
            </a:avLst>
          </a:prstGeom>
          <a:solidFill>
            <a:srgbClr val="FFFF99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Switch to </a:t>
            </a:r>
            <a:r>
              <a:rPr lang="fr-FR" sz="1200" dirty="0" err="1" smtClean="0">
                <a:solidFill>
                  <a:srgbClr val="002060"/>
                </a:solidFill>
              </a:rPr>
              <a:t>operation</a:t>
            </a:r>
            <a:r>
              <a:rPr lang="fr-FR" sz="1200" dirty="0" smtClean="0">
                <a:solidFill>
                  <a:srgbClr val="002060"/>
                </a:solidFill>
              </a:rPr>
              <a:t> mode</a:t>
            </a:r>
            <a:endParaRPr lang="fr-FR" sz="12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69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http://www.clipart-fr.com/data/clipart/fleches/clipart_fleches_00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453355">
            <a:off x="3712397" y="3513667"/>
            <a:ext cx="979199" cy="766763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90712"/>
            <a:ext cx="9144000" cy="4967288"/>
          </a:xfrm>
        </p:spPr>
        <p:txBody>
          <a:bodyPr/>
          <a:lstStyle/>
          <a:p>
            <a:r>
              <a:rPr lang="fr-FR" dirty="0" smtClean="0"/>
              <a:t>Control system</a:t>
            </a:r>
          </a:p>
          <a:p>
            <a:pPr lvl="1"/>
            <a:r>
              <a:rPr lang="fr-FR" dirty="0" smtClean="0"/>
              <a:t>Software :</a:t>
            </a:r>
          </a:p>
          <a:p>
            <a:pPr lvl="2"/>
            <a:r>
              <a:rPr lang="fr-FR" dirty="0" smtClean="0"/>
              <a:t>Infrastructure :  </a:t>
            </a:r>
            <a:r>
              <a:rPr lang="fr-FR" dirty="0" smtClean="0">
                <a:solidFill>
                  <a:srgbClr val="002060"/>
                </a:solidFill>
              </a:rPr>
              <a:t>~</a:t>
            </a:r>
            <a:r>
              <a:rPr lang="fr-FR" dirty="0" err="1" smtClean="0">
                <a:solidFill>
                  <a:srgbClr val="002060"/>
                </a:solidFill>
              </a:rPr>
              <a:t>ready</a:t>
            </a:r>
            <a:r>
              <a:rPr lang="fr-FR" dirty="0" smtClean="0">
                <a:solidFill>
                  <a:srgbClr val="002060"/>
                </a:solidFill>
              </a:rPr>
              <a:t> for use</a:t>
            </a:r>
          </a:p>
          <a:p>
            <a:pPr lvl="2"/>
            <a:r>
              <a:rPr lang="fr-FR" dirty="0" err="1" smtClean="0"/>
              <a:t>Integration</a:t>
            </a:r>
            <a:r>
              <a:rPr lang="fr-FR" dirty="0" smtClean="0"/>
              <a:t> of 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developments</a:t>
            </a:r>
            <a:r>
              <a:rPr lang="fr-FR" dirty="0" smtClean="0"/>
              <a:t> on </a:t>
            </a:r>
            <a:r>
              <a:rPr lang="fr-FR" dirty="0" err="1" smtClean="0"/>
              <a:t>Ganil</a:t>
            </a:r>
            <a:r>
              <a:rPr lang="fr-FR" dirty="0" smtClean="0"/>
              <a:t> site : </a:t>
            </a:r>
            <a:r>
              <a:rPr lang="fr-FR" dirty="0" smtClean="0">
                <a:solidFill>
                  <a:srgbClr val="002060"/>
                </a:solidFill>
              </a:rPr>
              <a:t>in </a:t>
            </a:r>
            <a:r>
              <a:rPr lang="fr-FR" dirty="0" err="1" smtClean="0">
                <a:solidFill>
                  <a:srgbClr val="002060"/>
                </a:solidFill>
              </a:rPr>
              <a:t>progress</a:t>
            </a:r>
            <a:endParaRPr lang="fr-FR" dirty="0" smtClean="0">
              <a:solidFill>
                <a:srgbClr val="002060"/>
              </a:solidFill>
            </a:endParaRPr>
          </a:p>
          <a:p>
            <a:pPr lvl="2"/>
            <a:endParaRPr lang="fr-FR" dirty="0" smtClean="0">
              <a:solidFill>
                <a:srgbClr val="002060"/>
              </a:solidFill>
            </a:endParaRPr>
          </a:p>
          <a:p>
            <a:pPr lvl="2"/>
            <a:endParaRPr lang="fr-FR" dirty="0" smtClean="0">
              <a:solidFill>
                <a:srgbClr val="002060"/>
              </a:solidFill>
            </a:endParaRPr>
          </a:p>
          <a:p>
            <a:pPr lvl="1"/>
            <a:r>
              <a:rPr lang="fr-FR" dirty="0" err="1" smtClean="0"/>
              <a:t>Testing</a:t>
            </a:r>
            <a:r>
              <a:rPr lang="fr-FR" dirty="0" smtClean="0"/>
              <a:t> &amp; </a:t>
            </a:r>
            <a:r>
              <a:rPr lang="fr-FR" dirty="0" err="1" smtClean="0"/>
              <a:t>commissioning</a:t>
            </a:r>
            <a:endParaRPr lang="fr-FR" dirty="0" smtClean="0"/>
          </a:p>
          <a:p>
            <a:pPr lvl="2"/>
            <a:r>
              <a:rPr lang="fr-FR" dirty="0" smtClean="0"/>
              <a:t>Sources &amp; </a:t>
            </a:r>
            <a:r>
              <a:rPr lang="fr-FR" dirty="0" err="1" smtClean="0"/>
              <a:t>LEBTs</a:t>
            </a:r>
            <a:r>
              <a:rPr lang="fr-FR" dirty="0" smtClean="0"/>
              <a:t> :</a:t>
            </a:r>
          </a:p>
          <a:p>
            <a:pPr lvl="3"/>
            <a:r>
              <a:rPr lang="fr-FR" dirty="0" smtClean="0"/>
              <a:t>Prior to software : installation, </a:t>
            </a:r>
            <a:r>
              <a:rPr lang="fr-FR" dirty="0" err="1" smtClean="0"/>
              <a:t>cabling</a:t>
            </a:r>
            <a:r>
              <a:rPr lang="fr-FR" dirty="0" smtClean="0"/>
              <a:t> and </a:t>
            </a:r>
            <a:r>
              <a:rPr lang="fr-FR" dirty="0" err="1" smtClean="0"/>
              <a:t>wiring</a:t>
            </a:r>
            <a:r>
              <a:rPr lang="fr-FR" dirty="0" smtClean="0"/>
              <a:t> tests</a:t>
            </a:r>
          </a:p>
          <a:p>
            <a:pPr lvl="3"/>
            <a:r>
              <a:rPr lang="fr-FR" dirty="0" smtClean="0"/>
              <a:t>Control system tests possible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dirty="0" err="1" smtClean="0"/>
              <a:t>declared</a:t>
            </a:r>
            <a:r>
              <a:rPr lang="fr-FR" dirty="0" smtClean="0"/>
              <a:t> </a:t>
            </a:r>
            <a:r>
              <a:rPr lang="fr-FR" dirty="0" err="1" smtClean="0"/>
              <a:t>available</a:t>
            </a:r>
            <a:endParaRPr lang="fr-FR" dirty="0" smtClean="0"/>
          </a:p>
          <a:p>
            <a:pPr lvl="2"/>
            <a:r>
              <a:rPr lang="fr-FR" dirty="0" err="1" smtClean="0"/>
              <a:t>From</a:t>
            </a:r>
            <a:r>
              <a:rPr lang="fr-FR" dirty="0" smtClean="0"/>
              <a:t> RFQ to HEBT :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 smtClean="0">
                <a:solidFill>
                  <a:srgbClr val="002060"/>
                </a:solidFill>
              </a:rPr>
              <a:t>~ </a:t>
            </a:r>
            <a:r>
              <a:rPr lang="fr-FR" dirty="0" err="1" smtClean="0">
                <a:solidFill>
                  <a:srgbClr val="002060"/>
                </a:solidFill>
              </a:rPr>
              <a:t>expect</a:t>
            </a:r>
            <a:r>
              <a:rPr lang="fr-FR" dirty="0" smtClean="0">
                <a:solidFill>
                  <a:srgbClr val="002060"/>
                </a:solidFill>
              </a:rPr>
              <a:t> to </a:t>
            </a:r>
            <a:r>
              <a:rPr lang="fr-FR" dirty="0" err="1" smtClean="0">
                <a:solidFill>
                  <a:srgbClr val="002060"/>
                </a:solidFill>
              </a:rPr>
              <a:t>provide</a:t>
            </a:r>
            <a:r>
              <a:rPr lang="fr-FR" dirty="0" smtClean="0">
                <a:solidFill>
                  <a:srgbClr val="002060"/>
                </a:solidFill>
              </a:rPr>
              <a:t> basic </a:t>
            </a:r>
            <a:r>
              <a:rPr lang="fr-FR" dirty="0" err="1" smtClean="0">
                <a:solidFill>
                  <a:srgbClr val="002060"/>
                </a:solidFill>
              </a:rPr>
              <a:t>functionalities</a:t>
            </a:r>
            <a:endParaRPr lang="fr-FR" dirty="0" smtClean="0">
              <a:solidFill>
                <a:srgbClr val="002060"/>
              </a:solidFill>
            </a:endParaRPr>
          </a:p>
          <a:p>
            <a:pPr lvl="1"/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: </a:t>
            </a:r>
            <a:r>
              <a:rPr lang="fr-FR" dirty="0" smtClean="0">
                <a:solidFill>
                  <a:srgbClr val="002060"/>
                </a:solidFill>
              </a:rPr>
              <a:t>?</a:t>
            </a:r>
          </a:p>
          <a:p>
            <a:pPr lvl="2"/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1" name="Rectangle à coins arrondis 30"/>
          <p:cNvSpPr/>
          <p:nvPr/>
        </p:nvSpPr>
        <p:spPr>
          <a:xfrm>
            <a:off x="4631266" y="3327398"/>
            <a:ext cx="1845733" cy="491069"/>
          </a:xfrm>
          <a:prstGeom prst="wedgeRoundRectCallout">
            <a:avLst>
              <a:gd name="adj1" fmla="val 14614"/>
              <a:gd name="adj2" fmla="val 48768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fr-FR" sz="1200" dirty="0" smtClean="0">
                <a:solidFill>
                  <a:srgbClr val="C00000"/>
                </a:solidFill>
              </a:rPr>
              <a:t>Spiral2 </a:t>
            </a:r>
            <a:r>
              <a:rPr lang="fr-FR" sz="1200" dirty="0" err="1" smtClean="0">
                <a:solidFill>
                  <a:srgbClr val="C00000"/>
                </a:solidFill>
              </a:rPr>
              <a:t>project</a:t>
            </a:r>
            <a:endParaRPr lang="fr-FR" sz="1200" dirty="0" smtClean="0">
              <a:solidFill>
                <a:srgbClr val="C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Conclusion : </a:t>
            </a:r>
            <a:r>
              <a:rPr lang="fr-FR" dirty="0" smtClean="0"/>
              <a:t>and </a:t>
            </a:r>
            <a:r>
              <a:rPr lang="fr-FR" dirty="0" err="1" smtClean="0"/>
              <a:t>now</a:t>
            </a:r>
            <a:r>
              <a:rPr lang="fr-FR" dirty="0" smtClean="0"/>
              <a:t> ?</a:t>
            </a:r>
            <a:endParaRPr lang="fr-FR" dirty="0"/>
          </a:p>
        </p:txBody>
      </p:sp>
      <p:pic>
        <p:nvPicPr>
          <p:cNvPr id="14338" name="Picture 2" descr="http://www.brickunderground.com/sites/default/files/work%20in%20progr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0926" y="5331109"/>
            <a:ext cx="1476375" cy="965853"/>
          </a:xfrm>
          <a:prstGeom prst="rect">
            <a:avLst/>
          </a:prstGeom>
          <a:noFill/>
        </p:spPr>
      </p:pic>
      <p:sp>
        <p:nvSpPr>
          <p:cNvPr id="6" name="Chevron 5"/>
          <p:cNvSpPr/>
          <p:nvPr/>
        </p:nvSpPr>
        <p:spPr>
          <a:xfrm>
            <a:off x="4157134" y="1037166"/>
            <a:ext cx="2495550" cy="6477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RFQ + MEBT</a:t>
            </a:r>
          </a:p>
          <a:p>
            <a:pPr algn="ctr"/>
            <a:r>
              <a:rPr lang="fr-FR" dirty="0" smtClean="0">
                <a:solidFill>
                  <a:srgbClr val="CC6600"/>
                </a:solidFill>
              </a:rPr>
              <a:t>05/2015</a:t>
            </a:r>
            <a:endParaRPr lang="fr-FR" dirty="0">
              <a:solidFill>
                <a:srgbClr val="CC6600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538384" y="1018116"/>
            <a:ext cx="2495550" cy="6477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002060"/>
                </a:solidFill>
              </a:rPr>
              <a:t>Linac</a:t>
            </a:r>
            <a:r>
              <a:rPr lang="fr-FR" dirty="0" smtClean="0">
                <a:solidFill>
                  <a:srgbClr val="002060"/>
                </a:solidFill>
              </a:rPr>
              <a:t> + HEBT</a:t>
            </a:r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09/2015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103426" name="Picture 2" descr="http://www.bramerbank.mu/media/3245/mileston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4391" y="862733"/>
            <a:ext cx="2803525" cy="1093596"/>
          </a:xfrm>
          <a:prstGeom prst="rect">
            <a:avLst/>
          </a:prstGeom>
          <a:noFill/>
        </p:spPr>
      </p:pic>
      <p:sp>
        <p:nvSpPr>
          <p:cNvPr id="5" name="Chevron 4"/>
          <p:cNvSpPr/>
          <p:nvPr/>
        </p:nvSpPr>
        <p:spPr>
          <a:xfrm>
            <a:off x="1785409" y="1037166"/>
            <a:ext cx="2495550" cy="6477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Sources + </a:t>
            </a:r>
            <a:r>
              <a:rPr lang="fr-FR" dirty="0" err="1" smtClean="0">
                <a:solidFill>
                  <a:srgbClr val="002060"/>
                </a:solidFill>
              </a:rPr>
              <a:t>LEBTx</a:t>
            </a:r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dirty="0" smtClean="0">
                <a:solidFill>
                  <a:srgbClr val="C00000"/>
                </a:solidFill>
              </a:rPr>
              <a:t>12/2014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9" name="Image 8" descr="staff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396" y="3386806"/>
            <a:ext cx="397793" cy="397793"/>
          </a:xfrm>
          <a:prstGeom prst="rect">
            <a:avLst/>
          </a:prstGeom>
        </p:spPr>
      </p:pic>
      <p:sp>
        <p:nvSpPr>
          <p:cNvPr id="32" name="Rectangle à coins arrondis 31"/>
          <p:cNvSpPr/>
          <p:nvPr/>
        </p:nvSpPr>
        <p:spPr>
          <a:xfrm>
            <a:off x="5782733" y="3852332"/>
            <a:ext cx="2455333" cy="872069"/>
          </a:xfrm>
          <a:prstGeom prst="wedgeRoundRectCallout">
            <a:avLst>
              <a:gd name="adj1" fmla="val -50065"/>
              <a:gd name="adj2" fmla="val 13947"/>
              <a:gd name="adj3" fmla="val 16667"/>
            </a:avLst>
          </a:prstGeo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fr-FR" sz="1200" dirty="0" err="1" smtClean="0">
                <a:solidFill>
                  <a:srgbClr val="C00000"/>
                </a:solidFill>
              </a:rPr>
              <a:t>Ganil</a:t>
            </a:r>
            <a:r>
              <a:rPr lang="fr-FR" sz="1200" dirty="0" smtClean="0">
                <a:solidFill>
                  <a:srgbClr val="C00000"/>
                </a:solidFill>
              </a:rPr>
              <a:t> Accelerator Division</a:t>
            </a:r>
          </a:p>
          <a:p>
            <a:pPr algn="r"/>
            <a:r>
              <a:rPr lang="fr-FR" sz="1200" dirty="0" err="1" smtClean="0">
                <a:solidFill>
                  <a:srgbClr val="002060"/>
                </a:solidFill>
              </a:rPr>
              <a:t>Operation</a:t>
            </a:r>
            <a:endParaRPr lang="fr-FR" sz="1200" dirty="0" smtClean="0">
              <a:solidFill>
                <a:srgbClr val="002060"/>
              </a:solidFill>
            </a:endParaRPr>
          </a:p>
          <a:p>
            <a:pPr algn="r"/>
            <a:r>
              <a:rPr lang="fr-FR" sz="1200" dirty="0" err="1" smtClean="0">
                <a:solidFill>
                  <a:srgbClr val="002060"/>
                </a:solidFill>
              </a:rPr>
              <a:t>Technical</a:t>
            </a:r>
            <a:r>
              <a:rPr lang="fr-FR" sz="1200" dirty="0" smtClean="0">
                <a:solidFill>
                  <a:srgbClr val="002060"/>
                </a:solidFill>
              </a:rPr>
              <a:t> groups</a:t>
            </a:r>
          </a:p>
          <a:p>
            <a:pPr algn="r"/>
            <a:r>
              <a:rPr lang="fr-FR" sz="1200" i="1" dirty="0" smtClean="0">
                <a:solidFill>
                  <a:schemeClr val="bg2">
                    <a:lumMod val="75000"/>
                  </a:schemeClr>
                </a:solidFill>
                <a:sym typeface="Wingdings"/>
              </a:rPr>
              <a:t> Control group</a:t>
            </a:r>
            <a:endParaRPr lang="fr-FR" sz="12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r"/>
            <a:endParaRPr lang="fr-FR" sz="1200" dirty="0" smtClean="0">
              <a:solidFill>
                <a:srgbClr val="C00000"/>
              </a:solidFill>
            </a:endParaRPr>
          </a:p>
        </p:txBody>
      </p:sp>
      <p:pic>
        <p:nvPicPr>
          <p:cNvPr id="12" name="Image 11" descr="staff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2867" y="4182674"/>
            <a:ext cx="397793" cy="397793"/>
          </a:xfrm>
          <a:prstGeom prst="rect">
            <a:avLst/>
          </a:prstGeom>
        </p:spPr>
      </p:pic>
      <p:pic>
        <p:nvPicPr>
          <p:cNvPr id="103428" name="Picture 4" descr="http://www.clipart-fr.com/data/clipart/fleches/clipart_fleches_00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52190" y="3860800"/>
            <a:ext cx="979199" cy="766763"/>
          </a:xfrm>
          <a:prstGeom prst="rect">
            <a:avLst/>
          </a:prstGeom>
          <a:noFill/>
        </p:spPr>
      </p:pic>
    </p:spTree>
  </p:cSld>
  <p:clrMapOvr>
    <a:masterClrMapping/>
  </p:clrMapOvr>
  <p:transition advTm="7171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0050"/>
            <a:ext cx="3040380" cy="156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3927287" y="0"/>
            <a:ext cx="5216713" cy="1311384"/>
          </a:xfrm>
        </p:spPr>
        <p:txBody>
          <a:bodyPr/>
          <a:lstStyle/>
          <a:p>
            <a:pPr algn="l"/>
            <a:r>
              <a:rPr lang="fr-FR" dirty="0" smtClean="0"/>
              <a:t>   </a:t>
            </a:r>
            <a:br>
              <a:rPr lang="fr-FR" dirty="0" smtClean="0"/>
            </a:br>
            <a:r>
              <a:rPr lang="fr-FR" dirty="0" smtClean="0"/>
              <a:t> 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Thanks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 !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574" y="2989951"/>
            <a:ext cx="689517" cy="3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http://pro.ganil-spiral2.eu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0798" y="3822700"/>
            <a:ext cx="1096788" cy="242343"/>
          </a:xfrm>
          <a:prstGeom prst="rect">
            <a:avLst/>
          </a:prstGeom>
          <a:noFill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377072"/>
            <a:ext cx="730014" cy="32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ous-titre 12"/>
          <p:cNvSpPr txBox="1">
            <a:spLocks/>
          </p:cNvSpPr>
          <p:nvPr/>
        </p:nvSpPr>
        <p:spPr bwMode="auto">
          <a:xfrm>
            <a:off x="3038398" y="3525566"/>
            <a:ext cx="6600902" cy="118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Deroy J.C, Gillette P.,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Haquin C., Lécorché E., </a:t>
            </a:r>
            <a:b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Lemaître E., Normand G., Patard C.H., Philippe L.,</a:t>
            </a:r>
            <a:b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Rozé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J.F., Touchard D.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fr-FR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Duneau</a:t>
            </a: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P., </a:t>
            </a:r>
            <a:r>
              <a:rPr kumimoji="0" lang="fr-FR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Lermine</a:t>
            </a: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P., Loyant J.M.)</a:t>
            </a:r>
            <a:endParaRPr kumimoji="0" lang="fr-FR" sz="1800" b="0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4020" y="1656081"/>
            <a:ext cx="3275962" cy="159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5335" y="5269261"/>
            <a:ext cx="2921000" cy="158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6810" y="4707255"/>
            <a:ext cx="2434590" cy="159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ous-titre 12"/>
          <p:cNvSpPr txBox="1">
            <a:spLocks/>
          </p:cNvSpPr>
          <p:nvPr/>
        </p:nvSpPr>
        <p:spPr bwMode="auto">
          <a:xfrm>
            <a:off x="2986359" y="2350121"/>
            <a:ext cx="6157641" cy="589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Denis J.F.,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Gougnaud F.,  Lussignol Y.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800" b="0" i="1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(Gournay J.F.)</a:t>
            </a: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r-FR" sz="1800" b="0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us-titre 12"/>
          <p:cNvSpPr>
            <a:spLocks noGrp="1"/>
          </p:cNvSpPr>
          <p:nvPr>
            <p:ph type="subTitle" idx="1"/>
          </p:nvPr>
        </p:nvSpPr>
        <p:spPr>
          <a:xfrm>
            <a:off x="3029648" y="2931765"/>
            <a:ext cx="6400800" cy="596590"/>
          </a:xfrm>
        </p:spPr>
        <p:txBody>
          <a:bodyPr/>
          <a:lstStyle/>
          <a:p>
            <a:pPr algn="just"/>
            <a:r>
              <a:rPr lang="fr-FR" sz="1800" dirty="0" err="1" smtClean="0">
                <a:solidFill>
                  <a:schemeClr val="accent5">
                    <a:lumMod val="25000"/>
                  </a:schemeClr>
                </a:solidFill>
              </a:rPr>
              <a:t>Graehling</a:t>
            </a:r>
            <a:r>
              <a:rPr lang="fr-FR" sz="1800" dirty="0" smtClean="0">
                <a:solidFill>
                  <a:schemeClr val="accent5">
                    <a:lumMod val="25000"/>
                  </a:schemeClr>
                </a:solidFill>
              </a:rPr>
              <a:t> P., Hosselet J., Maazouzi C</a:t>
            </a:r>
            <a:r>
              <a:rPr lang="fr-FR" sz="2000" dirty="0" smtClean="0">
                <a:solidFill>
                  <a:schemeClr val="accent5">
                    <a:lumMod val="25000"/>
                  </a:schemeClr>
                </a:solidFill>
              </a:rPr>
              <a:t>.</a:t>
            </a:r>
            <a:endParaRPr lang="fr-FR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Tm="1336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073" y="1578371"/>
            <a:ext cx="5395640" cy="45259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2750" y="0"/>
            <a:ext cx="6191251" cy="534837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Spiral2 : </a:t>
            </a:r>
            <a:r>
              <a:rPr lang="fr-FR" dirty="0" smtClean="0"/>
              <a:t>a new Rare Ion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facility</a:t>
            </a:r>
            <a:endParaRPr lang="fr-FR" dirty="0"/>
          </a:p>
        </p:txBody>
      </p:sp>
      <p:pic>
        <p:nvPicPr>
          <p:cNvPr id="4" name="Picture 13" descr="ChartNucleide.jpg"/>
          <p:cNvPicPr>
            <a:picLocks noChangeAspect="1"/>
          </p:cNvPicPr>
          <p:nvPr/>
        </p:nvPicPr>
        <p:blipFill>
          <a:blip r:embed="rId5" cstate="print">
            <a:alphaModFix amt="4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16" b="20576"/>
          <a:stretch>
            <a:fillRect/>
          </a:stretch>
        </p:blipFill>
        <p:spPr bwMode="auto">
          <a:xfrm>
            <a:off x="5357715" y="829035"/>
            <a:ext cx="3552444" cy="232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/>
          <p:cNvCxnSpPr/>
          <p:nvPr/>
        </p:nvCxnSpPr>
        <p:spPr>
          <a:xfrm flipV="1">
            <a:off x="8540750" y="2993849"/>
            <a:ext cx="262726" cy="970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794750" y="2876550"/>
            <a:ext cx="196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rgbClr val="002060"/>
                </a:solidFill>
              </a:rPr>
              <a:t>N</a:t>
            </a:r>
            <a:endParaRPr lang="fr-FR" sz="900" dirty="0">
              <a:solidFill>
                <a:srgbClr val="00206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391150" y="1041400"/>
            <a:ext cx="6350" cy="27940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283200" y="755650"/>
            <a:ext cx="196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rgbClr val="002060"/>
                </a:solidFill>
              </a:rPr>
              <a:t>Z</a:t>
            </a:r>
            <a:endParaRPr lang="fr-FR" sz="900" dirty="0">
              <a:solidFill>
                <a:srgbClr val="00206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927450" y="2178657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2" name="Ellipse 31"/>
          <p:cNvSpPr/>
          <p:nvPr/>
        </p:nvSpPr>
        <p:spPr>
          <a:xfrm rot="5400000">
            <a:off x="2081254" y="2771699"/>
            <a:ext cx="492980" cy="1265583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174929" y="3608567"/>
            <a:ext cx="1770491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i="1" dirty="0" smtClean="0">
                <a:solidFill>
                  <a:schemeClr val="bg2">
                    <a:lumMod val="75000"/>
                  </a:schemeClr>
                </a:solidFill>
              </a:rPr>
              <a:t>DESIR </a:t>
            </a:r>
            <a:r>
              <a:rPr lang="fr-FR" sz="1000" b="1" i="1" dirty="0" err="1" smtClean="0">
                <a:solidFill>
                  <a:schemeClr val="bg2">
                    <a:lumMod val="75000"/>
                  </a:schemeClr>
                </a:solidFill>
              </a:rPr>
              <a:t>experiment</a:t>
            </a:r>
            <a:r>
              <a:rPr lang="fr-FR" sz="1000" b="1" i="1" dirty="0" smtClean="0">
                <a:solidFill>
                  <a:schemeClr val="bg2">
                    <a:lumMod val="75000"/>
                  </a:schemeClr>
                </a:solidFill>
              </a:rPr>
              <a:t> room</a:t>
            </a:r>
            <a:endParaRPr lang="fr-FR" sz="1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 rot="5400000">
            <a:off x="3865656" y="3713263"/>
            <a:ext cx="1708209" cy="315799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6372225" y="5895975"/>
            <a:ext cx="2219325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>
                <a:solidFill>
                  <a:schemeClr val="bg2">
                    <a:lumMod val="75000"/>
                  </a:schemeClr>
                </a:solidFill>
              </a:rPr>
              <a:t>beam</a:t>
            </a:r>
            <a:r>
              <a:rPr lang="fr-FR" sz="1000" b="1" i="1" dirty="0" smtClean="0">
                <a:solidFill>
                  <a:schemeClr val="bg2">
                    <a:lumMod val="75000"/>
                  </a:schemeClr>
                </a:solidFill>
              </a:rPr>
              <a:t> production &amp; </a:t>
            </a:r>
            <a:r>
              <a:rPr lang="fr-FR" sz="1000" b="1" i="1" dirty="0" err="1" smtClean="0">
                <a:solidFill>
                  <a:schemeClr val="bg2">
                    <a:lumMod val="75000"/>
                  </a:schemeClr>
                </a:solidFill>
              </a:rPr>
              <a:t>acceleration</a:t>
            </a:r>
            <a:endParaRPr lang="fr-FR" sz="1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 rot="6280026">
            <a:off x="2460730" y="3562959"/>
            <a:ext cx="405528" cy="12655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 rot="2224090">
            <a:off x="2319793" y="4910598"/>
            <a:ext cx="492980" cy="126558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659959" y="4553446"/>
            <a:ext cx="1494845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i="1" dirty="0" smtClean="0">
                <a:solidFill>
                  <a:schemeClr val="bg2">
                    <a:lumMod val="75000"/>
                  </a:schemeClr>
                </a:solidFill>
              </a:rPr>
              <a:t>S3 </a:t>
            </a:r>
            <a:r>
              <a:rPr lang="fr-FR" sz="1000" b="1" i="1" dirty="0" err="1" smtClean="0">
                <a:solidFill>
                  <a:schemeClr val="bg2">
                    <a:lumMod val="75000"/>
                  </a:schemeClr>
                </a:solidFill>
              </a:rPr>
              <a:t>experiment</a:t>
            </a:r>
            <a:r>
              <a:rPr lang="fr-FR" sz="1000" b="1" i="1" dirty="0" smtClean="0">
                <a:solidFill>
                  <a:schemeClr val="bg2">
                    <a:lumMod val="75000"/>
                  </a:schemeClr>
                </a:solidFill>
              </a:rPr>
              <a:t> room</a:t>
            </a:r>
            <a:endParaRPr lang="fr-FR" sz="1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825612" y="6154310"/>
            <a:ext cx="1770491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i="1" dirty="0" smtClean="0">
                <a:solidFill>
                  <a:schemeClr val="bg2">
                    <a:lumMod val="75000"/>
                  </a:schemeClr>
                </a:solidFill>
              </a:rPr>
              <a:t>NFS </a:t>
            </a:r>
            <a:r>
              <a:rPr lang="fr-FR" sz="1000" b="1" i="1" dirty="0" err="1" smtClean="0">
                <a:solidFill>
                  <a:schemeClr val="bg2">
                    <a:lumMod val="75000"/>
                  </a:schemeClr>
                </a:solidFill>
              </a:rPr>
              <a:t>experiment</a:t>
            </a:r>
            <a:r>
              <a:rPr lang="fr-FR" sz="1000" b="1" i="1" dirty="0" smtClean="0">
                <a:solidFill>
                  <a:schemeClr val="bg2">
                    <a:lumMod val="75000"/>
                  </a:schemeClr>
                </a:solidFill>
              </a:rPr>
              <a:t> room</a:t>
            </a:r>
            <a:endParaRPr lang="fr-FR" sz="1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6" name="Groupe 53"/>
          <p:cNvGrpSpPr/>
          <p:nvPr/>
        </p:nvGrpSpPr>
        <p:grpSpPr>
          <a:xfrm>
            <a:off x="970058" y="1423284"/>
            <a:ext cx="5214895" cy="1685676"/>
            <a:chOff x="970058" y="1423284"/>
            <a:chExt cx="5214895" cy="1685676"/>
          </a:xfrm>
        </p:grpSpPr>
        <p:sp>
          <p:nvSpPr>
            <p:cNvPr id="18" name="Ellipse 17"/>
            <p:cNvSpPr/>
            <p:nvPr/>
          </p:nvSpPr>
          <p:spPr>
            <a:xfrm rot="2982272">
              <a:off x="5581632" y="2211755"/>
              <a:ext cx="343689" cy="862953"/>
            </a:xfrm>
            <a:prstGeom prst="ellipse">
              <a:avLst/>
            </a:prstGeom>
            <a:noFill/>
            <a:ln>
              <a:solidFill>
                <a:srgbClr val="E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Picture 2" descr="http://pro.ganil-spiral2.eu/logo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17274" y="2265960"/>
              <a:ext cx="751537" cy="166058"/>
            </a:xfrm>
            <a:prstGeom prst="rect">
              <a:avLst/>
            </a:prstGeom>
            <a:noFill/>
          </p:spPr>
        </p:pic>
        <p:sp>
          <p:nvSpPr>
            <p:cNvPr id="49" name="Rectangle à coins arrondis 48"/>
            <p:cNvSpPr/>
            <p:nvPr/>
          </p:nvSpPr>
          <p:spPr>
            <a:xfrm>
              <a:off x="970058" y="1423284"/>
              <a:ext cx="3673503" cy="1685676"/>
            </a:xfrm>
            <a:prstGeom prst="roundRect">
              <a:avLst/>
            </a:prstGeom>
            <a:noFill/>
            <a:ln w="19050">
              <a:solidFill>
                <a:srgbClr val="EAB2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llipse 19"/>
          <p:cNvSpPr/>
          <p:nvPr/>
        </p:nvSpPr>
        <p:spPr>
          <a:xfrm rot="3315657">
            <a:off x="6147794" y="1593564"/>
            <a:ext cx="258426" cy="127137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 rot="4193740">
            <a:off x="7773710" y="487282"/>
            <a:ext cx="258426" cy="145926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 rot="4728765">
            <a:off x="8752214" y="717052"/>
            <a:ext cx="161431" cy="37212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 rot="3900446">
            <a:off x="6844514" y="1710364"/>
            <a:ext cx="180836" cy="755855"/>
          </a:xfrm>
          <a:prstGeom prst="ellipse">
            <a:avLst/>
          </a:prstGeom>
          <a:noFill/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4578" y="2091080"/>
            <a:ext cx="762838" cy="17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à coins arrondis 49"/>
          <p:cNvSpPr/>
          <p:nvPr/>
        </p:nvSpPr>
        <p:spPr>
          <a:xfrm>
            <a:off x="143123" y="3172571"/>
            <a:ext cx="8857754" cy="3283888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</p:cSld>
  <p:clrMapOvr>
    <a:masterClrMapping/>
  </p:clrMapOvr>
  <p:transition advTm="31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  <p:bldP spid="27" grpId="0" animBg="1"/>
      <p:bldP spid="40" grpId="0" animBg="1"/>
      <p:bldP spid="28" grpId="0" animBg="1"/>
      <p:bldP spid="29" grpId="0" animBg="1"/>
      <p:bldP spid="44" grpId="0" animBg="1"/>
      <p:bldP spid="46" grpId="0" animBg="1"/>
      <p:bldP spid="20" grpId="0" animBg="1"/>
      <p:bldP spid="21" grpId="0" animBg="1"/>
      <p:bldP spid="22" grpId="0" animBg="1"/>
      <p:bldP spid="24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98727" y="1666591"/>
            <a:ext cx="7718912" cy="4840487"/>
            <a:chOff x="32" y="923"/>
            <a:chExt cx="4952" cy="3114"/>
          </a:xfrm>
        </p:grpSpPr>
        <p:pic>
          <p:nvPicPr>
            <p:cNvPr id="20522" name="Picture 2" descr="niveau -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" y="923"/>
              <a:ext cx="4952" cy="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3" name="Text Box 5"/>
            <p:cNvSpPr txBox="1">
              <a:spLocks noChangeArrowheads="1"/>
            </p:cNvSpPr>
            <p:nvPr/>
          </p:nvSpPr>
          <p:spPr bwMode="auto">
            <a:xfrm>
              <a:off x="308" y="3453"/>
              <a:ext cx="382" cy="222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Arial" pitchFamily="34" charset="0"/>
                </a:rPr>
                <a:t>&gt;1/3</a:t>
              </a:r>
            </a:p>
          </p:txBody>
        </p:sp>
        <p:sp>
          <p:nvSpPr>
            <p:cNvPr id="20524" name="Text Box 6"/>
            <p:cNvSpPr txBox="1">
              <a:spLocks noChangeArrowheads="1"/>
            </p:cNvSpPr>
            <p:nvPr/>
          </p:nvSpPr>
          <p:spPr bwMode="auto">
            <a:xfrm>
              <a:off x="835" y="3453"/>
              <a:ext cx="382" cy="222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Arial" pitchFamily="34" charset="0"/>
                </a:rPr>
                <a:t>&gt;1/2</a:t>
              </a:r>
            </a:p>
          </p:txBody>
        </p:sp>
        <p:sp>
          <p:nvSpPr>
            <p:cNvPr id="20526" name="Text Box 8"/>
            <p:cNvSpPr txBox="1">
              <a:spLocks noChangeArrowheads="1"/>
            </p:cNvSpPr>
            <p:nvPr/>
          </p:nvSpPr>
          <p:spPr bwMode="auto">
            <a:xfrm>
              <a:off x="1052" y="2157"/>
              <a:ext cx="399" cy="222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>
                  <a:latin typeface="Arial" pitchFamily="34" charset="0"/>
                </a:rPr>
                <a:t>RFQ</a:t>
              </a:r>
            </a:p>
          </p:txBody>
        </p:sp>
        <p:sp>
          <p:nvSpPr>
            <p:cNvPr id="20527" name="Text Box 9"/>
            <p:cNvSpPr txBox="1">
              <a:spLocks noChangeArrowheads="1"/>
            </p:cNvSpPr>
            <p:nvPr/>
          </p:nvSpPr>
          <p:spPr bwMode="auto">
            <a:xfrm>
              <a:off x="1804" y="2157"/>
              <a:ext cx="464" cy="222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dirty="0" err="1">
                  <a:latin typeface="Arial" pitchFamily="34" charset="0"/>
                </a:rPr>
                <a:t>Linac</a:t>
              </a:r>
              <a:endParaRPr lang="en-GB" sz="1600" b="1" dirty="0">
                <a:latin typeface="Arial" pitchFamily="34" charset="0"/>
              </a:endParaRPr>
            </a:p>
          </p:txBody>
        </p:sp>
        <p:sp>
          <p:nvSpPr>
            <p:cNvPr id="20528" name="Text Box 10"/>
            <p:cNvSpPr txBox="1">
              <a:spLocks noChangeArrowheads="1"/>
            </p:cNvSpPr>
            <p:nvPr/>
          </p:nvSpPr>
          <p:spPr bwMode="auto">
            <a:xfrm>
              <a:off x="2460" y="1750"/>
              <a:ext cx="383" cy="223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>
                  <a:latin typeface="Arial" pitchFamily="34" charset="0"/>
                </a:rPr>
                <a:t>NFS</a:t>
              </a:r>
            </a:p>
          </p:txBody>
        </p:sp>
        <p:sp>
          <p:nvSpPr>
            <p:cNvPr id="20530" name="Text Box 12"/>
            <p:cNvSpPr txBox="1">
              <a:spLocks noChangeArrowheads="1"/>
            </p:cNvSpPr>
            <p:nvPr/>
          </p:nvSpPr>
          <p:spPr bwMode="auto">
            <a:xfrm>
              <a:off x="4131" y="2371"/>
              <a:ext cx="283" cy="223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Arial" pitchFamily="34" charset="0"/>
                </a:rPr>
                <a:t>S3</a:t>
              </a:r>
            </a:p>
          </p:txBody>
        </p:sp>
        <p:sp>
          <p:nvSpPr>
            <p:cNvPr id="20531" name="Text Box 13"/>
            <p:cNvSpPr txBox="1">
              <a:spLocks noChangeArrowheads="1"/>
            </p:cNvSpPr>
            <p:nvPr/>
          </p:nvSpPr>
          <p:spPr bwMode="auto">
            <a:xfrm>
              <a:off x="2511" y="3847"/>
              <a:ext cx="97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i="1" dirty="0" smtClean="0">
                  <a:solidFill>
                    <a:srgbClr val="C00000"/>
                  </a:solidFill>
                  <a:latin typeface="Arial" pitchFamily="34" charset="0"/>
                </a:rPr>
                <a:t>To RIB production</a:t>
              </a:r>
              <a:endParaRPr lang="fr-FR" sz="1200" b="1" i="1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sp>
          <p:nvSpPr>
            <p:cNvPr id="20535" name="Line 17"/>
            <p:cNvSpPr>
              <a:spLocks noChangeShapeType="1"/>
            </p:cNvSpPr>
            <p:nvPr/>
          </p:nvSpPr>
          <p:spPr bwMode="auto">
            <a:xfrm flipV="1">
              <a:off x="594" y="3045"/>
              <a:ext cx="5" cy="394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37" name="Line 19"/>
            <p:cNvSpPr>
              <a:spLocks noChangeShapeType="1"/>
            </p:cNvSpPr>
            <p:nvPr/>
          </p:nvSpPr>
          <p:spPr bwMode="auto">
            <a:xfrm>
              <a:off x="1238" y="2391"/>
              <a:ext cx="0" cy="416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38" name="Line 20"/>
            <p:cNvSpPr>
              <a:spLocks noChangeShapeType="1"/>
            </p:cNvSpPr>
            <p:nvPr/>
          </p:nvSpPr>
          <p:spPr bwMode="auto">
            <a:xfrm flipH="1">
              <a:off x="2038" y="2375"/>
              <a:ext cx="0" cy="416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39" name="Line 21"/>
            <p:cNvSpPr>
              <a:spLocks noChangeShapeType="1"/>
            </p:cNvSpPr>
            <p:nvPr/>
          </p:nvSpPr>
          <p:spPr bwMode="auto">
            <a:xfrm flipH="1" flipV="1">
              <a:off x="966" y="2999"/>
              <a:ext cx="4" cy="459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40" name="Line 22"/>
            <p:cNvSpPr>
              <a:spLocks noChangeShapeType="1"/>
            </p:cNvSpPr>
            <p:nvPr/>
          </p:nvSpPr>
          <p:spPr bwMode="auto">
            <a:xfrm flipV="1">
              <a:off x="2842" y="1844"/>
              <a:ext cx="309" cy="2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41" name="Line 23"/>
            <p:cNvSpPr>
              <a:spLocks noChangeShapeType="1"/>
            </p:cNvSpPr>
            <p:nvPr/>
          </p:nvSpPr>
          <p:spPr bwMode="auto">
            <a:xfrm flipH="1">
              <a:off x="3366" y="2655"/>
              <a:ext cx="216" cy="128"/>
            </a:xfrm>
            <a:prstGeom prst="line">
              <a:avLst/>
            </a:prstGeom>
            <a:noFill/>
            <a:ln w="31750">
              <a:solidFill>
                <a:srgbClr val="6666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20"/>
            <p:cNvSpPr>
              <a:spLocks noChangeShapeType="1"/>
            </p:cNvSpPr>
            <p:nvPr/>
          </p:nvSpPr>
          <p:spPr bwMode="auto">
            <a:xfrm>
              <a:off x="4274" y="2596"/>
              <a:ext cx="1" cy="608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3929" y="3859"/>
              <a:ext cx="840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i="1" dirty="0" smtClean="0">
                  <a:solidFill>
                    <a:srgbClr val="C00000"/>
                  </a:solidFill>
                  <a:latin typeface="Arial" pitchFamily="34" charset="0"/>
                </a:rPr>
                <a:t>To DESIR room</a:t>
              </a:r>
              <a:endParaRPr lang="fr-FR" sz="1200" b="1" i="1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</p:grpSp>
      <p:graphicFrame>
        <p:nvGraphicFramePr>
          <p:cNvPr id="229447" name="Group 71"/>
          <p:cNvGraphicFramePr>
            <a:graphicFrameLocks noGrp="1"/>
          </p:cNvGraphicFramePr>
          <p:nvPr/>
        </p:nvGraphicFramePr>
        <p:xfrm>
          <a:off x="5637475" y="1240405"/>
          <a:ext cx="3379304" cy="1973908"/>
        </p:xfrm>
        <a:graphic>
          <a:graphicData uri="http://schemas.openxmlformats.org/drawingml/2006/table">
            <a:tbl>
              <a:tblPr/>
              <a:tblGrid>
                <a:gridCol w="850789"/>
                <a:gridCol w="421419"/>
                <a:gridCol w="485030"/>
                <a:gridCol w="659958"/>
                <a:gridCol w="962108"/>
              </a:tblGrid>
              <a:tr h="528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Q/A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/u)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CW </a:t>
                      </a:r>
                      <a:r>
                        <a:rPr kumimoji="0" lang="nl-NL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nl-NL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</a:t>
                      </a:r>
                      <a:endParaRPr kumimoji="0" lang="nl-N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power (KW)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</a:tr>
              <a:tr h="392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Protons 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1/1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 -  33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165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</a:tr>
              <a:tr h="392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Deuterons 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1/2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 -  20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</a:tr>
              <a:tr h="241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Ions 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1/3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 - 14.5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</a:tr>
              <a:tr h="392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Ions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(option)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1/6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 -  8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91452" marR="91452" marT="45707" marB="45707" anchor="ctr" horzOverflow="overflow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itre 1"/>
          <p:cNvSpPr txBox="1">
            <a:spLocks/>
          </p:cNvSpPr>
          <p:nvPr/>
        </p:nvSpPr>
        <p:spPr>
          <a:xfrm>
            <a:off x="4016829" y="0"/>
            <a:ext cx="5127171" cy="534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lvl="0" algn="r">
              <a:defRPr/>
            </a:pP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Spiral2  :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accelerator</a:t>
            </a:r>
            <a:r>
              <a:rPr kumimoji="0" lang="fr-FR" sz="2400" b="1" i="0" u="none" strike="noStrike" kern="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design 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" name="Image 31" descr="Image Couloir 5 niv.-2 5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38830">
            <a:off x="81379" y="699716"/>
            <a:ext cx="5367131" cy="2348404"/>
          </a:xfrm>
          <a:prstGeom prst="rect">
            <a:avLst/>
          </a:prstGeom>
        </p:spPr>
      </p:pic>
      <p:sp>
        <p:nvSpPr>
          <p:cNvPr id="34" name="Flèche vers le bas 33"/>
          <p:cNvSpPr/>
          <p:nvPr/>
        </p:nvSpPr>
        <p:spPr>
          <a:xfrm>
            <a:off x="4978400" y="5778500"/>
            <a:ext cx="241300" cy="43815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>
            <a:off x="7105650" y="5784850"/>
            <a:ext cx="241300" cy="43815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6496216" y="882595"/>
            <a:ext cx="172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err="1" smtClean="0">
                <a:solidFill>
                  <a:srgbClr val="002060"/>
                </a:solidFill>
              </a:rPr>
              <a:t>Beam</a:t>
            </a:r>
            <a:r>
              <a:rPr lang="fr-FR" sz="1200" b="1" i="1" dirty="0" smtClean="0">
                <a:solidFill>
                  <a:srgbClr val="002060"/>
                </a:solidFill>
              </a:rPr>
              <a:t> </a:t>
            </a:r>
            <a:r>
              <a:rPr lang="fr-FR" sz="1200" b="1" i="1" dirty="0" err="1" smtClean="0">
                <a:solidFill>
                  <a:srgbClr val="002060"/>
                </a:solidFill>
              </a:rPr>
              <a:t>characteristics</a:t>
            </a:r>
            <a:endParaRPr lang="fr-FR" sz="1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3090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 l="6158"/>
          <a:stretch>
            <a:fillRect/>
          </a:stretch>
        </p:blipFill>
        <p:spPr bwMode="auto">
          <a:xfrm>
            <a:off x="178623" y="714375"/>
            <a:ext cx="470760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10025" y="0"/>
            <a:ext cx="5133975" cy="534837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Spiral2 : </a:t>
            </a:r>
            <a:r>
              <a:rPr lang="fr-FR" dirty="0" smtClean="0"/>
              <a:t>building constructions …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1157" y="2390526"/>
            <a:ext cx="1129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FF00"/>
                </a:solidFill>
              </a:rPr>
              <a:t>May 2011</a:t>
            </a:r>
            <a:endParaRPr lang="fr-FR" sz="1400" b="1" dirty="0">
              <a:solidFill>
                <a:srgbClr val="FFFF00"/>
              </a:solidFill>
            </a:endParaRPr>
          </a:p>
        </p:txBody>
      </p:sp>
      <p:pic>
        <p:nvPicPr>
          <p:cNvPr id="7" name="Espace réservé du contenu 3" descr="Octobre20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814" y="2314575"/>
            <a:ext cx="3971191" cy="2840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2438318" y="4796872"/>
            <a:ext cx="15014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FFFF00"/>
                </a:solidFill>
              </a:rPr>
              <a:t>October</a:t>
            </a:r>
            <a:r>
              <a:rPr lang="fr-FR" sz="1400" b="1" dirty="0" smtClean="0">
                <a:solidFill>
                  <a:srgbClr val="FFFF00"/>
                </a:solidFill>
              </a:rPr>
              <a:t> 2012</a:t>
            </a:r>
            <a:endParaRPr lang="fr-FR" sz="1400" b="1" dirty="0">
              <a:solidFill>
                <a:srgbClr val="FFFF00"/>
              </a:solidFill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/>
          <a:srcRect l="1743" t="18297" b="11783"/>
          <a:stretch>
            <a:fillRect/>
          </a:stretch>
        </p:blipFill>
        <p:spPr bwMode="auto">
          <a:xfrm>
            <a:off x="4130040" y="4480300"/>
            <a:ext cx="5013960" cy="237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4124243" y="6550223"/>
            <a:ext cx="15014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FFFF00"/>
                </a:solidFill>
              </a:rPr>
              <a:t>October</a:t>
            </a:r>
            <a:r>
              <a:rPr lang="fr-FR" sz="1400" b="1" dirty="0" smtClean="0">
                <a:solidFill>
                  <a:srgbClr val="FFFF00"/>
                </a:solidFill>
              </a:rPr>
              <a:t> 2014</a:t>
            </a:r>
            <a:endParaRPr lang="fr-FR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322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0676" y="0"/>
            <a:ext cx="7553326" cy="534837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Spiral2  : </a:t>
            </a:r>
            <a:r>
              <a:rPr lang="fr-FR" dirty="0" smtClean="0">
                <a:solidFill>
                  <a:srgbClr val="002060"/>
                </a:solidFill>
              </a:rPr>
              <a:t>... </a:t>
            </a:r>
            <a:r>
              <a:rPr lang="fr-FR" dirty="0" err="1" smtClean="0">
                <a:solidFill>
                  <a:srgbClr val="002060"/>
                </a:solidFill>
              </a:rPr>
              <a:t>along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with</a:t>
            </a:r>
            <a:r>
              <a:rPr lang="fr-FR" dirty="0" smtClean="0">
                <a:solidFill>
                  <a:srgbClr val="002060"/>
                </a:solidFill>
              </a:rPr>
              <a:t> the </a:t>
            </a:r>
            <a:r>
              <a:rPr lang="fr-FR" dirty="0" err="1" smtClean="0"/>
              <a:t>process</a:t>
            </a:r>
            <a:r>
              <a:rPr lang="fr-FR" dirty="0" smtClean="0"/>
              <a:t> installation</a:t>
            </a:r>
            <a:endParaRPr lang="fr-FR" dirty="0"/>
          </a:p>
        </p:txBody>
      </p:sp>
      <p:pic>
        <p:nvPicPr>
          <p:cNvPr id="11" name="Picture 4" descr="C:\Users\dolegieviez\Desktop\SP2 photos installation\installation machine\SP2 Inst 2014_09\IMG_18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963" y="673100"/>
            <a:ext cx="2359819" cy="3146425"/>
          </a:xfrm>
          <a:prstGeom prst="rect">
            <a:avLst/>
          </a:prstGeom>
          <a:noFill/>
        </p:spPr>
      </p:pic>
      <p:pic>
        <p:nvPicPr>
          <p:cNvPr id="12" name="Picture 3" descr="C:\Users\dolegieviez\Desktop\SP2 photos installation\installation machine\SP2 Inst 2014_09\IMG_19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075" y="3773277"/>
            <a:ext cx="3757364" cy="28180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 descr="C:\Users\dolegieviez\Desktop\SP2 photos installation\installation machine\SP2 Inst 2014_1A\IMG_0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5709" y="3965349"/>
            <a:ext cx="3590166" cy="2692625"/>
          </a:xfrm>
          <a:prstGeom prst="rect">
            <a:avLst/>
          </a:prstGeom>
          <a:noFill/>
        </p:spPr>
      </p:pic>
      <p:pic>
        <p:nvPicPr>
          <p:cNvPr id="18" name="Picture 2" descr="C:\Users\dolegieviez\Desktop\SP2 photos installation\installation machine\SP2 Inst 2014_08\IMG_17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226" y="718592"/>
            <a:ext cx="3816424" cy="2883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242017" y="3254567"/>
            <a:ext cx="80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2060"/>
                </a:solidFill>
              </a:rPr>
              <a:t>LEBT1</a:t>
            </a:r>
            <a:endParaRPr lang="fr-FR" sz="1400" b="1" dirty="0">
              <a:solidFill>
                <a:srgbClr val="00206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271467" y="673292"/>
            <a:ext cx="710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rgbClr val="002060"/>
                </a:solidFill>
              </a:rPr>
              <a:t>RFQ </a:t>
            </a:r>
            <a:endParaRPr lang="fr-FR" sz="1400" b="1" dirty="0">
              <a:solidFill>
                <a:srgbClr val="00206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295650" y="3807017"/>
            <a:ext cx="141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err="1" smtClean="0">
                <a:solidFill>
                  <a:srgbClr val="002060"/>
                </a:solidFill>
              </a:rPr>
              <a:t>Linac</a:t>
            </a:r>
            <a:r>
              <a:rPr lang="fr-FR" sz="1400" b="1" dirty="0" smtClean="0">
                <a:solidFill>
                  <a:srgbClr val="002060"/>
                </a:solidFill>
              </a:rPr>
              <a:t> tunnel</a:t>
            </a:r>
            <a:endParaRPr lang="fr-FR" sz="1400" b="1" dirty="0">
              <a:solidFill>
                <a:srgbClr val="00206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810375" y="3972580"/>
            <a:ext cx="210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err="1" smtClean="0">
                <a:solidFill>
                  <a:srgbClr val="002060"/>
                </a:solidFill>
              </a:rPr>
              <a:t>Cryomodules</a:t>
            </a:r>
            <a:r>
              <a:rPr lang="fr-FR" sz="1400" b="1" dirty="0" smtClean="0">
                <a:solidFill>
                  <a:srgbClr val="002060"/>
                </a:solidFill>
              </a:rPr>
              <a:t> </a:t>
            </a:r>
            <a:r>
              <a:rPr lang="fr-FR" sz="1400" b="1" dirty="0" err="1" smtClean="0">
                <a:solidFill>
                  <a:srgbClr val="002060"/>
                </a:solidFill>
              </a:rPr>
              <a:t>waiting</a:t>
            </a:r>
            <a:r>
              <a:rPr lang="fr-FR" sz="1400" b="1" dirty="0" smtClean="0">
                <a:solidFill>
                  <a:srgbClr val="002060"/>
                </a:solidFill>
              </a:rPr>
              <a:t> for installation</a:t>
            </a:r>
            <a:endParaRPr lang="fr-FR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2575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8325" y="0"/>
            <a:ext cx="7305676" cy="534837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Spiral2  : </a:t>
            </a:r>
            <a:r>
              <a:rPr lang="fr-FR" dirty="0" smtClean="0">
                <a:solidFill>
                  <a:srgbClr val="002060"/>
                </a:solidFill>
              </a:rPr>
              <a:t>and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 smtClean="0"/>
              <a:t>what</a:t>
            </a:r>
            <a:r>
              <a:rPr lang="fr-FR" dirty="0" smtClean="0"/>
              <a:t> about the control system ?  </a:t>
            </a:r>
            <a:endParaRPr lang="fr-FR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00" y="781049"/>
            <a:ext cx="4303723" cy="322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" name="Picture 1" descr="U:\Spiral II\Documents et réunions techniques\Installation infrastructure\Cablâge\Cablage entrées-sorties baies CC\photos\IMG_20140912_1539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5342" y="3550179"/>
            <a:ext cx="4254500" cy="3190875"/>
          </a:xfrm>
          <a:prstGeom prst="rect">
            <a:avLst/>
          </a:prstGeom>
          <a:noFill/>
        </p:spPr>
      </p:pic>
      <p:sp>
        <p:nvSpPr>
          <p:cNvPr id="14" name="Rectangle à coins arrondis 13"/>
          <p:cNvSpPr/>
          <p:nvPr/>
        </p:nvSpPr>
        <p:spPr>
          <a:xfrm>
            <a:off x="5210174" y="6126692"/>
            <a:ext cx="3352800" cy="58737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smtClean="0">
                <a:solidFill>
                  <a:srgbClr val="C00000"/>
                </a:solidFill>
              </a:rPr>
              <a:t>VME </a:t>
            </a:r>
            <a:r>
              <a:rPr lang="fr-FR" sz="1400" dirty="0" err="1" smtClean="0">
                <a:solidFill>
                  <a:srgbClr val="C00000"/>
                </a:solidFill>
              </a:rPr>
              <a:t>chassis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installed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waiting</a:t>
            </a:r>
            <a:r>
              <a:rPr lang="fr-FR" sz="1400" dirty="0" smtClean="0">
                <a:solidFill>
                  <a:srgbClr val="C00000"/>
                </a:solidFill>
              </a:rPr>
              <a:t> for the </a:t>
            </a:r>
            <a:r>
              <a:rPr lang="fr-FR" sz="1400" dirty="0" err="1" smtClean="0">
                <a:solidFill>
                  <a:srgbClr val="C00000"/>
                </a:solidFill>
              </a:rPr>
              <a:t>electrical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switch</a:t>
            </a:r>
            <a:r>
              <a:rPr lang="fr-FR" sz="1400" dirty="0" smtClean="0">
                <a:solidFill>
                  <a:srgbClr val="C00000"/>
                </a:solidFill>
              </a:rPr>
              <a:t>-on and </a:t>
            </a:r>
            <a:r>
              <a:rPr lang="fr-FR" sz="1400" dirty="0" err="1" smtClean="0">
                <a:solidFill>
                  <a:srgbClr val="C00000"/>
                </a:solidFill>
              </a:rPr>
              <a:t>checks</a:t>
            </a:r>
            <a:endParaRPr lang="fr-FR" sz="1400" dirty="0" smtClean="0">
              <a:solidFill>
                <a:srgbClr val="C00000"/>
              </a:solidFill>
            </a:endParaRPr>
          </a:p>
          <a:p>
            <a:pPr algn="ctr"/>
            <a:endParaRPr lang="fr-FR" sz="1200" dirty="0" smtClean="0">
              <a:solidFill>
                <a:srgbClr val="002060"/>
              </a:solidFill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684" y="668865"/>
            <a:ext cx="4291316" cy="232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à coins arrondis 14"/>
          <p:cNvSpPr/>
          <p:nvPr/>
        </p:nvSpPr>
        <p:spPr>
          <a:xfrm>
            <a:off x="5367867" y="2907241"/>
            <a:ext cx="3652308" cy="47625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err="1" smtClean="0">
                <a:solidFill>
                  <a:srgbClr val="C00000"/>
                </a:solidFill>
              </a:rPr>
              <a:t>Work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project</a:t>
            </a:r>
            <a:r>
              <a:rPr lang="fr-FR" sz="1400" dirty="0" smtClean="0">
                <a:solidFill>
                  <a:srgbClr val="C00000"/>
                </a:solidFill>
              </a:rPr>
              <a:t> for the PCD control room</a:t>
            </a:r>
          </a:p>
          <a:p>
            <a:pPr algn="ctr"/>
            <a:endParaRPr lang="fr-FR" sz="1200" dirty="0" smtClean="0">
              <a:solidFill>
                <a:srgbClr val="002060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0" y="3772959"/>
            <a:ext cx="2833158" cy="39264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smtClean="0">
                <a:solidFill>
                  <a:srgbClr val="C00000"/>
                </a:solidFill>
              </a:rPr>
              <a:t>Racks installation &amp; </a:t>
            </a:r>
            <a:r>
              <a:rPr lang="fr-FR" sz="1400" dirty="0" err="1" smtClean="0">
                <a:solidFill>
                  <a:srgbClr val="C00000"/>
                </a:solidFill>
              </a:rPr>
              <a:t>cabling</a:t>
            </a:r>
            <a:endParaRPr lang="fr-FR" sz="1400" dirty="0" smtClean="0">
              <a:solidFill>
                <a:srgbClr val="C00000"/>
              </a:solidFill>
            </a:endParaRPr>
          </a:p>
          <a:p>
            <a:pPr algn="ctr"/>
            <a:endParaRPr lang="fr-FR" sz="12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299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68" name="Picture 2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377" y="966437"/>
            <a:ext cx="78962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938" name="Text Box 186"/>
          <p:cNvSpPr txBox="1">
            <a:spLocks noChangeArrowheads="1"/>
          </p:cNvSpPr>
          <p:nvPr/>
        </p:nvSpPr>
        <p:spPr bwMode="auto">
          <a:xfrm rot="10751861" flipV="1">
            <a:off x="8338327" y="2229146"/>
            <a:ext cx="668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b="1" dirty="0">
                <a:latin typeface="Comic Sans MS" pitchFamily="66" charset="0"/>
              </a:rPr>
              <a:t>HEBT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 bwMode="auto">
          <a:xfrm>
            <a:off x="533400" y="0"/>
            <a:ext cx="8610601" cy="7582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fr-FR" sz="2800" b="1" kern="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t>Control system : </a:t>
            </a:r>
            <a:r>
              <a:rPr lang="fr-FR" sz="28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~70 </a:t>
            </a:r>
            <a:r>
              <a:rPr lang="fr-FR" sz="2800" b="1" kern="0" dirty="0" err="1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man.years</a:t>
            </a:r>
            <a:r>
              <a:rPr lang="fr-FR" sz="2800" b="1" kern="0" dirty="0" smtClean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 of c</a:t>
            </a:r>
            <a:r>
              <a:rPr kumimoji="0" lang="fr-F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ollaboration</a:t>
            </a: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algn="r"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(~8,5  FTW)</a:t>
            </a:r>
            <a:endParaRPr kumimoji="0" lang="fr-FR" sz="2800" b="1" i="0" u="none" strike="noStrike" kern="0" cap="none" spc="0" normalizeH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e 27"/>
          <p:cNvGrpSpPr/>
          <p:nvPr/>
        </p:nvGrpSpPr>
        <p:grpSpPr>
          <a:xfrm>
            <a:off x="2663224" y="1619755"/>
            <a:ext cx="1543008" cy="1709530"/>
            <a:chOff x="2663224" y="1619755"/>
            <a:chExt cx="1543008" cy="1709530"/>
          </a:xfrm>
        </p:grpSpPr>
        <p:grpSp>
          <p:nvGrpSpPr>
            <p:cNvPr id="3" name="Groupe 26"/>
            <p:cNvGrpSpPr/>
            <p:nvPr/>
          </p:nvGrpSpPr>
          <p:grpSpPr>
            <a:xfrm>
              <a:off x="2663224" y="1970751"/>
              <a:ext cx="1543008" cy="1004215"/>
              <a:chOff x="2663224" y="1970751"/>
              <a:chExt cx="1543008" cy="1004215"/>
            </a:xfrm>
          </p:grpSpPr>
          <p:pic>
            <p:nvPicPr>
              <p:cNvPr id="74949" name="Picture 197" descr="BTI 1204200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63224" y="1970751"/>
                <a:ext cx="1543008" cy="729449"/>
              </a:xfrm>
              <a:prstGeom prst="rect">
                <a:avLst/>
              </a:prstGeom>
              <a:noFill/>
            </p:spPr>
          </p:pic>
          <p:sp>
            <p:nvSpPr>
              <p:cNvPr id="74952" name="Text Box 200"/>
              <p:cNvSpPr txBox="1">
                <a:spLocks noChangeArrowheads="1"/>
              </p:cNvSpPr>
              <p:nvPr/>
            </p:nvSpPr>
            <p:spPr bwMode="auto">
              <a:xfrm>
                <a:off x="3047720" y="2697967"/>
                <a:ext cx="63658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FR" sz="1200" b="1" dirty="0">
                    <a:latin typeface="Comic Sans MS" pitchFamily="66" charset="0"/>
                  </a:rPr>
                  <a:t>BTI</a:t>
                </a:r>
              </a:p>
            </p:txBody>
          </p:sp>
        </p:grpSp>
        <p:sp>
          <p:nvSpPr>
            <p:cNvPr id="38" name="Rectangle à coins arrondis 37"/>
            <p:cNvSpPr/>
            <p:nvPr/>
          </p:nvSpPr>
          <p:spPr>
            <a:xfrm>
              <a:off x="2708529" y="1619755"/>
              <a:ext cx="1367624" cy="1709530"/>
            </a:xfrm>
            <a:prstGeom prst="wedgeRoundRectCallout">
              <a:avLst>
                <a:gd name="adj1" fmla="val 56986"/>
                <a:gd name="adj2" fmla="val 149301"/>
                <a:gd name="adj3" fmla="val 16667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19"/>
          <p:cNvGrpSpPr/>
          <p:nvPr/>
        </p:nvGrpSpPr>
        <p:grpSpPr>
          <a:xfrm>
            <a:off x="3497593" y="5101604"/>
            <a:ext cx="2115880" cy="1469866"/>
            <a:chOff x="3508744" y="5257721"/>
            <a:chExt cx="2115880" cy="1469866"/>
          </a:xfrm>
        </p:grpSpPr>
        <p:pic>
          <p:nvPicPr>
            <p:cNvPr id="74957" name="Picture 20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6517" y="5257721"/>
              <a:ext cx="987425" cy="53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ZoneTexte 20"/>
            <p:cNvSpPr txBox="1"/>
            <p:nvPr/>
          </p:nvSpPr>
          <p:spPr>
            <a:xfrm>
              <a:off x="3508744" y="5773480"/>
              <a:ext cx="21158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smtClean="0">
                  <a:solidFill>
                    <a:srgbClr val="002060"/>
                  </a:solidFill>
                </a:rPr>
                <a:t>Equipment interfaces : </a:t>
              </a:r>
            </a:p>
            <a:p>
              <a:pPr>
                <a:buFont typeface="Wingdings" pitchFamily="2" charset="2"/>
                <a:buChar char="Ä"/>
              </a:pPr>
              <a:r>
                <a:rPr lang="fr-FR" sz="1400" i="1" dirty="0" err="1" smtClean="0">
                  <a:solidFill>
                    <a:srgbClr val="002060"/>
                  </a:solidFill>
                </a:rPr>
                <a:t>Emittancemeters</a:t>
              </a:r>
              <a:endParaRPr lang="fr-FR" sz="1400" i="1" dirty="0" smtClean="0">
                <a:solidFill>
                  <a:srgbClr val="002060"/>
                </a:solidFill>
              </a:endParaRPr>
            </a:p>
            <a:p>
              <a:pPr>
                <a:buFont typeface="Wingdings" pitchFamily="2" charset="2"/>
                <a:buChar char="Ä"/>
              </a:pPr>
              <a:r>
                <a:rPr lang="fr-FR" sz="1400" i="1" dirty="0" err="1" smtClean="0">
                  <a:solidFill>
                    <a:srgbClr val="002060"/>
                  </a:solidFill>
                </a:rPr>
                <a:t>BEMs</a:t>
              </a:r>
              <a:endParaRPr lang="fr-FR" sz="1400" i="1" dirty="0" smtClean="0">
                <a:solidFill>
                  <a:srgbClr val="002060"/>
                </a:solidFill>
              </a:endParaRPr>
            </a:p>
            <a:p>
              <a:r>
                <a:rPr lang="fr-FR" sz="1400" i="1" dirty="0" smtClean="0">
                  <a:solidFill>
                    <a:srgbClr val="002060"/>
                  </a:solidFill>
                </a:rPr>
                <a:t>BTI</a:t>
              </a:r>
              <a:endParaRPr lang="fr-FR" sz="1400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e 25"/>
          <p:cNvGrpSpPr/>
          <p:nvPr/>
        </p:nvGrpSpPr>
        <p:grpSpPr>
          <a:xfrm>
            <a:off x="180290" y="1019339"/>
            <a:ext cx="8963710" cy="5307491"/>
            <a:chOff x="180290" y="1019339"/>
            <a:chExt cx="8963710" cy="5307491"/>
          </a:xfrm>
        </p:grpSpPr>
        <p:pic>
          <p:nvPicPr>
            <p:cNvPr id="35" name="Picture 2" descr="http://pro.ganil-spiral2.eu/log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89064" y="4680462"/>
              <a:ext cx="1252470" cy="276742"/>
            </a:xfrm>
            <a:prstGeom prst="rect">
              <a:avLst/>
            </a:prstGeom>
            <a:noFill/>
          </p:spPr>
        </p:pic>
        <p:sp>
          <p:nvSpPr>
            <p:cNvPr id="37" name="Rectangle à coins arrondis 36"/>
            <p:cNvSpPr/>
            <p:nvPr/>
          </p:nvSpPr>
          <p:spPr>
            <a:xfrm>
              <a:off x="180290" y="1019339"/>
              <a:ext cx="7865166" cy="2787118"/>
            </a:xfrm>
            <a:prstGeom prst="wedgeRoundRectCallout">
              <a:avLst>
                <a:gd name="adj1" fmla="val 28742"/>
                <a:gd name="adj2" fmla="val 78675"/>
                <a:gd name="adj3" fmla="val 16667"/>
              </a:avLst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797749" y="4080061"/>
              <a:ext cx="2346251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i="1" dirty="0" smtClean="0">
                  <a:solidFill>
                    <a:srgbClr val="7030A0"/>
                  </a:solidFill>
                </a:rPr>
                <a:t>Global coordination</a:t>
              </a:r>
            </a:p>
            <a:p>
              <a:r>
                <a:rPr lang="fr-FR" sz="1400" i="1" dirty="0" smtClean="0">
                  <a:solidFill>
                    <a:srgbClr val="7030A0"/>
                  </a:solidFill>
                </a:rPr>
                <a:t>Equipment interfaces : </a:t>
              </a:r>
            </a:p>
            <a:p>
              <a:r>
                <a:rPr lang="fr-FR" sz="1400" i="1" dirty="0" smtClean="0">
                  <a:solidFill>
                    <a:srgbClr val="7030A0"/>
                  </a:solidFill>
                  <a:sym typeface="Wingdings"/>
                </a:rPr>
                <a:t> </a:t>
              </a:r>
              <a:r>
                <a:rPr lang="fr-FR" sz="1400" i="1" dirty="0" smtClean="0">
                  <a:solidFill>
                    <a:srgbClr val="7030A0"/>
                  </a:solidFill>
                </a:rPr>
                <a:t>Power supplies</a:t>
              </a:r>
            </a:p>
            <a:p>
              <a:r>
                <a:rPr lang="fr-FR" sz="1400" i="1" dirty="0" smtClean="0">
                  <a:solidFill>
                    <a:srgbClr val="7030A0"/>
                  </a:solidFill>
                  <a:sym typeface="Wingdings"/>
                </a:rPr>
                <a:t> </a:t>
              </a:r>
              <a:r>
                <a:rPr lang="fr-FR" sz="1400" i="1" dirty="0" err="1" smtClean="0">
                  <a:solidFill>
                    <a:srgbClr val="7030A0"/>
                  </a:solidFill>
                </a:rPr>
                <a:t>Profilers</a:t>
              </a:r>
              <a:r>
                <a:rPr lang="fr-FR" sz="1400" i="1" dirty="0" smtClean="0">
                  <a:solidFill>
                    <a:srgbClr val="7030A0"/>
                  </a:solidFill>
                </a:rPr>
                <a:t>, </a:t>
              </a:r>
              <a:r>
                <a:rPr lang="fr-FR" sz="1400" i="1" dirty="0" err="1" smtClean="0">
                  <a:solidFill>
                    <a:srgbClr val="7030A0"/>
                  </a:solidFill>
                </a:rPr>
                <a:t>BLMs</a:t>
              </a:r>
              <a:r>
                <a:rPr lang="fr-FR" sz="1400" i="1" dirty="0" smtClean="0">
                  <a:solidFill>
                    <a:srgbClr val="7030A0"/>
                  </a:solidFill>
                </a:rPr>
                <a:t>, </a:t>
              </a:r>
              <a:r>
                <a:rPr lang="fr-FR" sz="1400" i="1" dirty="0" err="1" smtClean="0">
                  <a:solidFill>
                    <a:srgbClr val="7030A0"/>
                  </a:solidFill>
                </a:rPr>
                <a:t>BPMs</a:t>
              </a:r>
              <a:endParaRPr lang="fr-FR" sz="1400" i="1" dirty="0" smtClean="0">
                <a:solidFill>
                  <a:srgbClr val="7030A0"/>
                </a:solidFill>
              </a:endParaRPr>
            </a:p>
            <a:p>
              <a:pPr>
                <a:buFont typeface="Wingdings" pitchFamily="2" charset="2"/>
                <a:buChar char="Ä"/>
              </a:pPr>
              <a:r>
                <a:rPr lang="fr-FR" sz="1400" i="1" dirty="0" smtClean="0">
                  <a:solidFill>
                    <a:srgbClr val="7030A0"/>
                  </a:solidFill>
                </a:rPr>
                <a:t>RF</a:t>
              </a:r>
            </a:p>
            <a:p>
              <a:r>
                <a:rPr lang="fr-FR" sz="1400" i="1" dirty="0" smtClean="0">
                  <a:solidFill>
                    <a:srgbClr val="7030A0"/>
                  </a:solidFill>
                </a:rPr>
                <a:t>Central services</a:t>
              </a:r>
            </a:p>
            <a:p>
              <a:r>
                <a:rPr lang="fr-FR" sz="1400" i="1" dirty="0" smtClean="0">
                  <a:solidFill>
                    <a:srgbClr val="7030A0"/>
                  </a:solidFill>
                </a:rPr>
                <a:t>High </a:t>
              </a:r>
              <a:r>
                <a:rPr lang="fr-FR" sz="1400" i="1" dirty="0" err="1" smtClean="0">
                  <a:solidFill>
                    <a:srgbClr val="7030A0"/>
                  </a:solidFill>
                </a:rPr>
                <a:t>level</a:t>
              </a:r>
              <a:r>
                <a:rPr lang="fr-FR" sz="1400" i="1" dirty="0" smtClean="0">
                  <a:solidFill>
                    <a:srgbClr val="7030A0"/>
                  </a:solidFill>
                </a:rPr>
                <a:t> applications</a:t>
              </a:r>
            </a:p>
            <a:p>
              <a:r>
                <a:rPr lang="fr-FR" sz="1400" i="1" dirty="0" err="1" smtClean="0">
                  <a:solidFill>
                    <a:srgbClr val="7030A0"/>
                  </a:solidFill>
                </a:rPr>
                <a:t>Databases</a:t>
              </a:r>
              <a:endParaRPr lang="fr-FR" sz="1400" i="1" dirty="0" smtClean="0">
                <a:solidFill>
                  <a:srgbClr val="7030A0"/>
                </a:solidFill>
              </a:endParaRPr>
            </a:p>
            <a:p>
              <a:r>
                <a:rPr lang="fr-FR" sz="1400" i="1" dirty="0" smtClean="0">
                  <a:solidFill>
                    <a:srgbClr val="7030A0"/>
                  </a:solidFill>
                </a:rPr>
                <a:t>CSS distribution</a:t>
              </a:r>
            </a:p>
            <a:p>
              <a:r>
                <a:rPr lang="fr-FR" sz="1400" i="1" dirty="0" smtClean="0">
                  <a:solidFill>
                    <a:srgbClr val="7030A0"/>
                  </a:solidFill>
                </a:rPr>
                <a:t>SVN server</a:t>
              </a:r>
            </a:p>
          </p:txBody>
        </p:sp>
      </p:grpSp>
      <p:grpSp>
        <p:nvGrpSpPr>
          <p:cNvPr id="7" name="Groupe 32"/>
          <p:cNvGrpSpPr/>
          <p:nvPr/>
        </p:nvGrpSpPr>
        <p:grpSpPr>
          <a:xfrm>
            <a:off x="223804" y="1804946"/>
            <a:ext cx="2829497" cy="4838966"/>
            <a:chOff x="223804" y="1804946"/>
            <a:chExt cx="2829497" cy="4838966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286247" y="1804946"/>
              <a:ext cx="2767054" cy="1895184"/>
            </a:xfrm>
            <a:prstGeom prst="wedgeRoundRectCallout">
              <a:avLst>
                <a:gd name="adj1" fmla="val -29691"/>
                <a:gd name="adj2" fmla="val 75968"/>
                <a:gd name="adj3" fmla="val 16667"/>
              </a:avLst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23804" y="4612587"/>
              <a:ext cx="257307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err="1" smtClean="0">
                  <a:solidFill>
                    <a:srgbClr val="C00000"/>
                  </a:solidFill>
                </a:rPr>
                <a:t>Injector</a:t>
              </a:r>
              <a:r>
                <a:rPr lang="fr-FR" sz="1400" i="1" dirty="0" smtClean="0">
                  <a:solidFill>
                    <a:srgbClr val="C00000"/>
                  </a:solidFill>
                </a:rPr>
                <a:t> </a:t>
              </a:r>
              <a:r>
                <a:rPr lang="fr-FR" sz="1400" i="1" dirty="0" err="1" smtClean="0">
                  <a:solidFill>
                    <a:srgbClr val="C00000"/>
                  </a:solidFill>
                </a:rPr>
                <a:t>controls</a:t>
              </a:r>
              <a:endParaRPr lang="fr-FR" sz="1400" i="1" dirty="0" smtClean="0">
                <a:solidFill>
                  <a:srgbClr val="C00000"/>
                </a:solidFill>
              </a:endParaRPr>
            </a:p>
            <a:p>
              <a:r>
                <a:rPr lang="fr-FR" sz="1400" i="1" dirty="0" smtClean="0">
                  <a:solidFill>
                    <a:srgbClr val="C00000"/>
                  </a:solidFill>
                  <a:sym typeface="Wingdings"/>
                </a:rPr>
                <a:t> </a:t>
              </a:r>
              <a:r>
                <a:rPr lang="fr-FR" sz="1400" i="1" dirty="0" smtClean="0">
                  <a:solidFill>
                    <a:srgbClr val="C00000"/>
                  </a:solidFill>
                </a:rPr>
                <a:t>Ion source control</a:t>
              </a:r>
            </a:p>
            <a:p>
              <a:r>
                <a:rPr lang="fr-FR" sz="1400" i="1" dirty="0" smtClean="0">
                  <a:solidFill>
                    <a:srgbClr val="C00000"/>
                  </a:solidFill>
                  <a:sym typeface="Wingdings"/>
                </a:rPr>
                <a:t>  </a:t>
              </a:r>
              <a:r>
                <a:rPr lang="fr-FR" sz="1400" i="1" dirty="0" err="1" smtClean="0">
                  <a:solidFill>
                    <a:srgbClr val="C00000"/>
                  </a:solidFill>
                </a:rPr>
                <a:t>Deuteron</a:t>
              </a:r>
              <a:r>
                <a:rPr lang="fr-FR" sz="1400" i="1" dirty="0" smtClean="0">
                  <a:solidFill>
                    <a:srgbClr val="C00000"/>
                  </a:solidFill>
                </a:rPr>
                <a:t> source control</a:t>
              </a:r>
            </a:p>
            <a:p>
              <a:r>
                <a:rPr lang="fr-FR" sz="1400" i="1" dirty="0" smtClean="0">
                  <a:solidFill>
                    <a:srgbClr val="C00000"/>
                  </a:solidFill>
                </a:rPr>
                <a:t>Epics distribution &amp; </a:t>
              </a:r>
              <a:r>
                <a:rPr lang="fr-FR" sz="1400" i="1" dirty="0" err="1" smtClean="0">
                  <a:solidFill>
                    <a:srgbClr val="C00000"/>
                  </a:solidFill>
                </a:rPr>
                <a:t>repository</a:t>
              </a:r>
              <a:endParaRPr lang="fr-FR" sz="1400" i="1" dirty="0" smtClean="0">
                <a:solidFill>
                  <a:srgbClr val="C00000"/>
                </a:solidFill>
              </a:endParaRPr>
            </a:p>
            <a:p>
              <a:r>
                <a:rPr lang="fr-FR" sz="1400" i="1" dirty="0" smtClean="0">
                  <a:solidFill>
                    <a:srgbClr val="C00000"/>
                  </a:solidFill>
                </a:rPr>
                <a:t>Equipment interfaces :</a:t>
              </a:r>
            </a:p>
            <a:p>
              <a:r>
                <a:rPr lang="fr-FR" sz="1400" i="1" dirty="0" smtClean="0">
                  <a:solidFill>
                    <a:srgbClr val="C00000"/>
                  </a:solidFill>
                  <a:sym typeface="Wingdings"/>
                </a:rPr>
                <a:t>  </a:t>
              </a:r>
              <a:r>
                <a:rPr lang="fr-FR" sz="1400" i="1" dirty="0" err="1" smtClean="0">
                  <a:solidFill>
                    <a:srgbClr val="C00000"/>
                  </a:solidFill>
                </a:rPr>
                <a:t>CFs</a:t>
              </a:r>
              <a:r>
                <a:rPr lang="fr-FR" sz="1400" i="1" dirty="0" smtClean="0">
                  <a:solidFill>
                    <a:srgbClr val="C00000"/>
                  </a:solidFill>
                </a:rPr>
                <a:t>, </a:t>
              </a:r>
              <a:r>
                <a:rPr lang="fr-FR" sz="1400" i="1" dirty="0" err="1" smtClean="0">
                  <a:solidFill>
                    <a:srgbClr val="C00000"/>
                  </a:solidFill>
                </a:rPr>
                <a:t>slits</a:t>
              </a:r>
              <a:r>
                <a:rPr lang="fr-FR" sz="1400" i="1" dirty="0" smtClean="0">
                  <a:solidFill>
                    <a:srgbClr val="C00000"/>
                  </a:solidFill>
                </a:rPr>
                <a:t>, </a:t>
              </a:r>
              <a:r>
                <a:rPr lang="fr-FR" sz="1400" i="1" dirty="0" err="1" smtClean="0">
                  <a:solidFill>
                    <a:srgbClr val="C00000"/>
                  </a:solidFill>
                </a:rPr>
                <a:t>ACCTs</a:t>
              </a:r>
              <a:r>
                <a:rPr lang="fr-FR" sz="1400" i="1" dirty="0" smtClean="0">
                  <a:solidFill>
                    <a:srgbClr val="C00000"/>
                  </a:solidFill>
                </a:rPr>
                <a:t>-</a:t>
              </a:r>
              <a:r>
                <a:rPr lang="fr-FR" sz="1400" i="1" dirty="0" err="1" smtClean="0">
                  <a:solidFill>
                    <a:srgbClr val="C00000"/>
                  </a:solidFill>
                </a:rPr>
                <a:t>DCCTs</a:t>
              </a:r>
              <a:endParaRPr lang="fr-FR" sz="1400" i="1" dirty="0" smtClean="0">
                <a:solidFill>
                  <a:srgbClr val="C00000"/>
                </a:solidFill>
              </a:endParaRPr>
            </a:p>
            <a:p>
              <a:r>
                <a:rPr lang="fr-FR" sz="1400" i="1" dirty="0" smtClean="0">
                  <a:solidFill>
                    <a:srgbClr val="C00000"/>
                  </a:solidFill>
                  <a:sym typeface="Wingdings"/>
                </a:rPr>
                <a:t> TOF, FCT, CFR</a:t>
              </a:r>
              <a:endParaRPr lang="fr-FR" sz="1400" i="1" dirty="0" smtClean="0">
                <a:solidFill>
                  <a:srgbClr val="C00000"/>
                </a:solidFill>
              </a:endParaRPr>
            </a:p>
            <a:p>
              <a:r>
                <a:rPr lang="fr-FR" sz="1400" i="1" dirty="0" smtClean="0">
                  <a:solidFill>
                    <a:srgbClr val="C00000"/>
                  </a:solidFill>
                </a:rPr>
                <a:t>LLRF</a:t>
              </a:r>
            </a:p>
            <a:p>
              <a:endParaRPr lang="fr-FR" sz="1400" i="1" dirty="0" smtClean="0">
                <a:solidFill>
                  <a:srgbClr val="C00000"/>
                </a:solidFill>
              </a:endParaRPr>
            </a:p>
          </p:txBody>
        </p:sp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8604" y="4206413"/>
              <a:ext cx="841417" cy="37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p:transition advTm="54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 7"/>
          <p:cNvSpPr>
            <a:spLocks noChangeShapeType="1"/>
          </p:cNvSpPr>
          <p:nvPr/>
        </p:nvSpPr>
        <p:spPr bwMode="auto">
          <a:xfrm>
            <a:off x="1498600" y="2336799"/>
            <a:ext cx="0" cy="540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562474" y="0"/>
            <a:ext cx="4581525" cy="681038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Control system :</a:t>
            </a:r>
            <a:r>
              <a:rPr lang="en-US" dirty="0" smtClean="0"/>
              <a:t> deliverables</a:t>
            </a:r>
            <a:endParaRPr lang="en-US" dirty="0"/>
          </a:p>
        </p:txBody>
      </p:sp>
      <p:sp>
        <p:nvSpPr>
          <p:cNvPr id="56" name="Cube 55"/>
          <p:cNvSpPr/>
          <p:nvPr/>
        </p:nvSpPr>
        <p:spPr>
          <a:xfrm>
            <a:off x="783772" y="1275806"/>
            <a:ext cx="1845128" cy="1080000"/>
          </a:xfrm>
          <a:prstGeom prst="cube">
            <a:avLst/>
          </a:prstGeom>
          <a:solidFill>
            <a:srgbClr val="0000FF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Cube 56"/>
          <p:cNvSpPr/>
          <p:nvPr/>
        </p:nvSpPr>
        <p:spPr>
          <a:xfrm>
            <a:off x="5054246" y="3420000"/>
            <a:ext cx="2016000" cy="900000"/>
          </a:xfrm>
          <a:prstGeom prst="cube">
            <a:avLst/>
          </a:prstGeom>
          <a:solidFill>
            <a:srgbClr val="FF3300"/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>
            <a:off x="4299412" y="2355836"/>
            <a:ext cx="1588" cy="540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" name="Line 9"/>
          <p:cNvSpPr>
            <a:spLocks noChangeShapeType="1"/>
          </p:cNvSpPr>
          <p:nvPr/>
        </p:nvSpPr>
        <p:spPr bwMode="auto">
          <a:xfrm flipH="1">
            <a:off x="2347921" y="2886076"/>
            <a:ext cx="4754" cy="534988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>
            <a:off x="6007480" y="2900363"/>
            <a:ext cx="4699" cy="504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" name="Line 11"/>
          <p:cNvSpPr>
            <a:spLocks noChangeShapeType="1"/>
          </p:cNvSpPr>
          <p:nvPr/>
        </p:nvSpPr>
        <p:spPr bwMode="auto">
          <a:xfrm>
            <a:off x="432000" y="2879725"/>
            <a:ext cx="8280000" cy="1588"/>
          </a:xfrm>
          <a:prstGeom prst="line">
            <a:avLst/>
          </a:prstGeom>
          <a:noFill/>
          <a:ln w="95377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3" name="Cube 62"/>
          <p:cNvSpPr/>
          <p:nvPr/>
        </p:nvSpPr>
        <p:spPr>
          <a:xfrm>
            <a:off x="1113064" y="3419475"/>
            <a:ext cx="2016000" cy="900000"/>
          </a:xfrm>
          <a:prstGeom prst="cube">
            <a:avLst/>
          </a:prstGeom>
          <a:solidFill>
            <a:srgbClr val="00FF00"/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Cube 63"/>
          <p:cNvSpPr/>
          <p:nvPr/>
        </p:nvSpPr>
        <p:spPr>
          <a:xfrm>
            <a:off x="3386140" y="1267855"/>
            <a:ext cx="1845128" cy="1080000"/>
          </a:xfrm>
          <a:prstGeom prst="cube">
            <a:avLst/>
          </a:prstGeom>
          <a:solidFill>
            <a:srgbClr val="FFFF00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e 45"/>
          <p:cNvGrpSpPr/>
          <p:nvPr/>
        </p:nvGrpSpPr>
        <p:grpSpPr>
          <a:xfrm>
            <a:off x="427043" y="1253277"/>
            <a:ext cx="8426455" cy="5138816"/>
            <a:chOff x="427043" y="1253277"/>
            <a:chExt cx="8426455" cy="5138816"/>
          </a:xfrm>
        </p:grpSpPr>
        <p:sp>
          <p:nvSpPr>
            <p:cNvPr id="66" name="Cube 65"/>
            <p:cNvSpPr/>
            <p:nvPr/>
          </p:nvSpPr>
          <p:spPr>
            <a:xfrm>
              <a:off x="555440" y="5242562"/>
              <a:ext cx="1293222" cy="1149531"/>
            </a:xfrm>
            <a:prstGeom prst="cube">
              <a:avLst/>
            </a:prstGeom>
            <a:solidFill>
              <a:srgbClr val="FF6600"/>
            </a:solidFill>
            <a:ln w="476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Cube 66"/>
            <p:cNvSpPr/>
            <p:nvPr/>
          </p:nvSpPr>
          <p:spPr>
            <a:xfrm>
              <a:off x="2771048" y="5242562"/>
              <a:ext cx="1293222" cy="1149531"/>
            </a:xfrm>
            <a:prstGeom prst="cube">
              <a:avLst/>
            </a:prstGeom>
            <a:solidFill>
              <a:srgbClr val="00FFFF"/>
            </a:solidFill>
            <a:ln w="476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Cube 67"/>
            <p:cNvSpPr/>
            <p:nvPr/>
          </p:nvSpPr>
          <p:spPr>
            <a:xfrm>
              <a:off x="4942703" y="5242562"/>
              <a:ext cx="1362575" cy="1149531"/>
            </a:xfrm>
            <a:prstGeom prst="cube">
              <a:avLst/>
            </a:prstGeom>
            <a:solidFill>
              <a:srgbClr val="FF33CC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Cube 68"/>
            <p:cNvSpPr/>
            <p:nvPr/>
          </p:nvSpPr>
          <p:spPr>
            <a:xfrm>
              <a:off x="6932141" y="5239910"/>
              <a:ext cx="1877903" cy="1152183"/>
            </a:xfrm>
            <a:prstGeom prst="cube">
              <a:avLst/>
            </a:prstGeom>
            <a:solidFill>
              <a:srgbClr val="66FF99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Text Box 14"/>
            <p:cNvSpPr txBox="1">
              <a:spLocks noChangeArrowheads="1"/>
            </p:cNvSpPr>
            <p:nvPr/>
          </p:nvSpPr>
          <p:spPr bwMode="auto">
            <a:xfrm>
              <a:off x="836023" y="1654446"/>
              <a:ext cx="14760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fr-FR" sz="2000" b="1" dirty="0" err="1" smtClean="0">
                  <a:latin typeface="Comic Sans MS" pitchFamily="66" charset="0"/>
                </a:rPr>
                <a:t>GUIs</a:t>
              </a:r>
              <a:r>
                <a:rPr lang="fr-FR" sz="2000" b="1" dirty="0" smtClean="0">
                  <a:latin typeface="Comic Sans MS" pitchFamily="66" charset="0"/>
                </a:rPr>
                <a:t> </a:t>
              </a:r>
              <a:br>
                <a:rPr lang="fr-FR" sz="2000" b="1" dirty="0" smtClean="0">
                  <a:latin typeface="Comic Sans MS" pitchFamily="66" charset="0"/>
                </a:rPr>
              </a:br>
              <a:r>
                <a:rPr lang="fr-FR" sz="2000" b="1" dirty="0" smtClean="0">
                  <a:latin typeface="Comic Sans MS" pitchFamily="66" charset="0"/>
                </a:rPr>
                <a:t>Epics </a:t>
              </a:r>
              <a:r>
                <a:rPr lang="fr-FR" sz="2000" b="1" dirty="0" err="1" smtClean="0">
                  <a:latin typeface="Comic Sans MS" pitchFamily="66" charset="0"/>
                </a:rPr>
                <a:t>tools</a:t>
              </a:r>
              <a:endParaRPr lang="fr-FR" sz="20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71" name="Text Box 16"/>
            <p:cNvSpPr txBox="1">
              <a:spLocks noChangeArrowheads="1"/>
            </p:cNvSpPr>
            <p:nvPr/>
          </p:nvSpPr>
          <p:spPr bwMode="auto">
            <a:xfrm>
              <a:off x="5143238" y="3830545"/>
              <a:ext cx="165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 dirty="0" smtClean="0">
                  <a:solidFill>
                    <a:schemeClr val="tx1"/>
                  </a:solidFill>
                  <a:latin typeface="Comic Sans MS" pitchFamily="66" charset="0"/>
                </a:rPr>
                <a:t>IOC : Linux</a:t>
              </a:r>
            </a:p>
          </p:txBody>
        </p:sp>
        <p:sp>
          <p:nvSpPr>
            <p:cNvPr id="72" name="Text Box 17"/>
            <p:cNvSpPr txBox="1">
              <a:spLocks noChangeArrowheads="1"/>
            </p:cNvSpPr>
            <p:nvPr/>
          </p:nvSpPr>
          <p:spPr bwMode="auto">
            <a:xfrm>
              <a:off x="6981833" y="2554631"/>
              <a:ext cx="1871665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 dirty="0">
                  <a:solidFill>
                    <a:schemeClr val="tx1"/>
                  </a:solidFill>
                  <a:latin typeface="Comic Sans MS" pitchFamily="66" charset="0"/>
                </a:rPr>
                <a:t>Channel Access</a:t>
              </a:r>
            </a:p>
          </p:txBody>
        </p:sp>
        <p:sp>
          <p:nvSpPr>
            <p:cNvPr id="73" name="Line 20"/>
            <p:cNvSpPr>
              <a:spLocks noChangeShapeType="1"/>
            </p:cNvSpPr>
            <p:nvPr/>
          </p:nvSpPr>
          <p:spPr bwMode="auto">
            <a:xfrm>
              <a:off x="432000" y="4860000"/>
              <a:ext cx="8280000" cy="1588"/>
            </a:xfrm>
            <a:prstGeom prst="line">
              <a:avLst/>
            </a:prstGeom>
            <a:noFill/>
            <a:ln w="95377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Text Box 23"/>
            <p:cNvSpPr txBox="1">
              <a:spLocks noChangeArrowheads="1"/>
            </p:cNvSpPr>
            <p:nvPr/>
          </p:nvSpPr>
          <p:spPr bwMode="auto">
            <a:xfrm>
              <a:off x="427043" y="4505325"/>
              <a:ext cx="1511302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 dirty="0" err="1">
                  <a:solidFill>
                    <a:schemeClr val="tx1"/>
                  </a:solidFill>
                  <a:latin typeface="Comic Sans MS" pitchFamily="66" charset="0"/>
                </a:rPr>
                <a:t>Modbus</a:t>
              </a:r>
              <a:r>
                <a:rPr lang="fr-FR" sz="2000" b="1" dirty="0">
                  <a:solidFill>
                    <a:schemeClr val="tx1"/>
                  </a:solidFill>
                  <a:latin typeface="Comic Sans MS" pitchFamily="66" charset="0"/>
                </a:rPr>
                <a:t>/TCP</a:t>
              </a: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260481" y="4848225"/>
              <a:ext cx="1588" cy="371475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5966460" y="4320540"/>
              <a:ext cx="3555" cy="517183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2325695" y="4322762"/>
              <a:ext cx="1588" cy="540000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Text Box 15"/>
            <p:cNvSpPr txBox="1">
              <a:spLocks noChangeArrowheads="1"/>
            </p:cNvSpPr>
            <p:nvPr/>
          </p:nvSpPr>
          <p:spPr bwMode="auto">
            <a:xfrm>
              <a:off x="1243175" y="3674428"/>
              <a:ext cx="150756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2000" b="1" dirty="0" smtClean="0">
                  <a:solidFill>
                    <a:schemeClr val="tx1"/>
                  </a:solidFill>
                  <a:latin typeface="Comic Sans MS" pitchFamily="66" charset="0"/>
                </a:rPr>
                <a:t>IOC : VME</a:t>
              </a:r>
            </a:p>
            <a:p>
              <a:pPr>
                <a:spcBef>
                  <a:spcPts val="0"/>
                </a:spcBef>
              </a:pPr>
              <a:r>
                <a:rPr lang="fr-FR" sz="1800" b="1" i="1" dirty="0" smtClean="0">
                  <a:latin typeface="Comic Sans MS" pitchFamily="66" charset="0"/>
                </a:rPr>
                <a:t>(</a:t>
              </a:r>
              <a:r>
                <a:rPr lang="fr-FR" sz="1800" b="1" i="1" dirty="0" err="1" smtClean="0">
                  <a:latin typeface="Comic Sans MS" pitchFamily="66" charset="0"/>
                </a:rPr>
                <a:t>VxWorks</a:t>
              </a:r>
              <a:r>
                <a:rPr lang="fr-FR" sz="1800" b="1" i="1" dirty="0" smtClean="0">
                  <a:latin typeface="Comic Sans MS" pitchFamily="66" charset="0"/>
                </a:rPr>
                <a:t>)</a:t>
              </a:r>
              <a:endParaRPr lang="fr-FR" sz="1800" b="1" i="1" dirty="0">
                <a:solidFill>
                  <a:srgbClr val="003366"/>
                </a:solidFill>
                <a:latin typeface="Comic Sans MS" pitchFamily="66" charset="0"/>
              </a:endParaRPr>
            </a:p>
          </p:txBody>
        </p:sp>
        <p:sp>
          <p:nvSpPr>
            <p:cNvPr id="79" name="Text Box 21"/>
            <p:cNvSpPr txBox="1">
              <a:spLocks noChangeArrowheads="1"/>
            </p:cNvSpPr>
            <p:nvPr/>
          </p:nvSpPr>
          <p:spPr bwMode="auto">
            <a:xfrm>
              <a:off x="621086" y="5656047"/>
              <a:ext cx="88643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1800" b="1" dirty="0" smtClean="0">
                  <a:solidFill>
                    <a:schemeClr val="tx1"/>
                  </a:solidFill>
                  <a:latin typeface="Comic Sans MS" pitchFamily="66" charset="0"/>
                </a:rPr>
                <a:t>Power</a:t>
              </a:r>
            </a:p>
            <a:p>
              <a:pPr>
                <a:spcBef>
                  <a:spcPts val="0"/>
                </a:spcBef>
              </a:pPr>
              <a:r>
                <a:rPr lang="fr-FR" sz="1800" b="1" dirty="0" smtClean="0">
                  <a:latin typeface="Comic Sans MS" pitchFamily="66" charset="0"/>
                </a:rPr>
                <a:t>supplies</a:t>
              </a:r>
              <a:endParaRPr lang="fr-FR" sz="1800" b="1" dirty="0" smtClean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0" name="Text Box 21"/>
            <p:cNvSpPr txBox="1">
              <a:spLocks noChangeArrowheads="1"/>
            </p:cNvSpPr>
            <p:nvPr/>
          </p:nvSpPr>
          <p:spPr bwMode="auto">
            <a:xfrm>
              <a:off x="2964593" y="5789270"/>
              <a:ext cx="631226" cy="28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1800" b="1" dirty="0" err="1" smtClean="0">
                  <a:latin typeface="Comic Sans MS" pitchFamily="66" charset="0"/>
                </a:rPr>
                <a:t>PLCs</a:t>
              </a:r>
              <a:endParaRPr lang="fr-FR" sz="1800" b="1" dirty="0" smtClean="0">
                <a:latin typeface="Comic Sans MS" pitchFamily="66" charset="0"/>
              </a:endParaRPr>
            </a:p>
          </p:txBody>
        </p:sp>
        <p:sp>
          <p:nvSpPr>
            <p:cNvPr id="81" name="Text Box 21"/>
            <p:cNvSpPr txBox="1">
              <a:spLocks noChangeArrowheads="1"/>
            </p:cNvSpPr>
            <p:nvPr/>
          </p:nvSpPr>
          <p:spPr bwMode="auto">
            <a:xfrm>
              <a:off x="4989305" y="5794547"/>
              <a:ext cx="10758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1800" b="1" dirty="0" err="1" smtClean="0">
                  <a:solidFill>
                    <a:schemeClr val="tx1"/>
                  </a:solidFill>
                  <a:latin typeface="Comic Sans MS" pitchFamily="66" charset="0"/>
                </a:rPr>
                <a:t>Profilers</a:t>
              </a:r>
              <a:endParaRPr lang="fr-FR" sz="1800" b="1" dirty="0" smtClean="0">
                <a:latin typeface="Comic Sans MS" pitchFamily="66" charset="0"/>
              </a:endParaRPr>
            </a:p>
          </p:txBody>
        </p:sp>
        <p:sp>
          <p:nvSpPr>
            <p:cNvPr id="82" name="Text Box 21"/>
            <p:cNvSpPr txBox="1">
              <a:spLocks noChangeArrowheads="1"/>
            </p:cNvSpPr>
            <p:nvPr/>
          </p:nvSpPr>
          <p:spPr bwMode="auto">
            <a:xfrm>
              <a:off x="6995982" y="5789270"/>
              <a:ext cx="1468389" cy="28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1800" b="1" dirty="0" smtClean="0">
                  <a:solidFill>
                    <a:schemeClr val="tx1"/>
                  </a:solidFill>
                  <a:latin typeface="Comic Sans MS" pitchFamily="66" charset="0"/>
                </a:rPr>
                <a:t>RF </a:t>
              </a:r>
              <a:r>
                <a:rPr lang="fr-FR" sz="1800" b="1" dirty="0" err="1" smtClean="0">
                  <a:latin typeface="Comic Sans MS" pitchFamily="66" charset="0"/>
                </a:rPr>
                <a:t>amplifiers</a:t>
              </a:r>
              <a:endParaRPr lang="fr-FR" sz="1800" b="1" dirty="0" smtClean="0">
                <a:latin typeface="Comic Sans MS" pitchFamily="66" charset="0"/>
              </a:endParaRPr>
            </a:p>
          </p:txBody>
        </p:sp>
        <p:sp>
          <p:nvSpPr>
            <p:cNvPr id="83" name="Line 24"/>
            <p:cNvSpPr>
              <a:spLocks noChangeShapeType="1"/>
            </p:cNvSpPr>
            <p:nvPr/>
          </p:nvSpPr>
          <p:spPr bwMode="auto">
            <a:xfrm>
              <a:off x="3473456" y="4857750"/>
              <a:ext cx="1588" cy="371475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24"/>
            <p:cNvSpPr>
              <a:spLocks noChangeShapeType="1"/>
            </p:cNvSpPr>
            <p:nvPr/>
          </p:nvSpPr>
          <p:spPr bwMode="auto">
            <a:xfrm>
              <a:off x="5708656" y="4867275"/>
              <a:ext cx="1588" cy="371475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24"/>
            <p:cNvSpPr>
              <a:spLocks noChangeShapeType="1"/>
            </p:cNvSpPr>
            <p:nvPr/>
          </p:nvSpPr>
          <p:spPr bwMode="auto">
            <a:xfrm>
              <a:off x="8108956" y="4867275"/>
              <a:ext cx="1588" cy="371475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Cube 85"/>
            <p:cNvSpPr/>
            <p:nvPr/>
          </p:nvSpPr>
          <p:spPr>
            <a:xfrm>
              <a:off x="2899595" y="3419475"/>
              <a:ext cx="900000" cy="900000"/>
            </a:xfrm>
            <a:prstGeom prst="cube">
              <a:avLst/>
            </a:prstGeom>
            <a:solidFill>
              <a:srgbClr val="C0C0C0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Text Box 32"/>
            <p:cNvSpPr txBox="1">
              <a:spLocks noChangeArrowheads="1"/>
            </p:cNvSpPr>
            <p:nvPr/>
          </p:nvSpPr>
          <p:spPr bwMode="auto">
            <a:xfrm>
              <a:off x="2995622" y="3841750"/>
              <a:ext cx="5013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 dirty="0" smtClean="0">
                  <a:latin typeface="Comic Sans MS" pitchFamily="66" charset="0"/>
                </a:rPr>
                <a:t>I/O</a:t>
              </a:r>
              <a:endParaRPr lang="fr-FR" sz="20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8" name="Text Box 14"/>
            <p:cNvSpPr txBox="1">
              <a:spLocks noChangeArrowheads="1"/>
            </p:cNvSpPr>
            <p:nvPr/>
          </p:nvSpPr>
          <p:spPr bwMode="auto">
            <a:xfrm>
              <a:off x="3419250" y="1646495"/>
              <a:ext cx="1476000" cy="692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fr-FR" sz="2000" b="1" dirty="0" err="1" smtClean="0">
                  <a:latin typeface="Comic Sans MS" pitchFamily="66" charset="0"/>
                </a:rPr>
                <a:t>GUIs</a:t>
              </a:r>
              <a:endParaRPr lang="fr-FR" sz="2000" b="1" dirty="0" smtClean="0">
                <a:latin typeface="Comic Sans MS" pitchFamily="66" charset="0"/>
              </a:endParaRPr>
            </a:p>
            <a:p>
              <a:pPr>
                <a:spcBef>
                  <a:spcPts val="600"/>
                </a:spcBef>
              </a:pPr>
              <a:r>
                <a:rPr lang="fr-FR" sz="2000" b="1" dirty="0" smtClean="0">
                  <a:latin typeface="Comic Sans MS" pitchFamily="66" charset="0"/>
                </a:rPr>
                <a:t>Java/</a:t>
              </a:r>
              <a:r>
                <a:rPr lang="fr-FR" sz="2000" b="1" dirty="0" err="1" smtClean="0">
                  <a:latin typeface="Comic Sans MS" pitchFamily="66" charset="0"/>
                </a:rPr>
                <a:t>Xal</a:t>
              </a:r>
              <a:endParaRPr lang="fr-FR" sz="2000" b="1" dirty="0">
                <a:latin typeface="Comic Sans MS" pitchFamily="66" charset="0"/>
              </a:endParaRPr>
            </a:p>
          </p:txBody>
        </p:sp>
        <p:sp>
          <p:nvSpPr>
            <p:cNvPr id="89" name="Cube 88"/>
            <p:cNvSpPr/>
            <p:nvPr/>
          </p:nvSpPr>
          <p:spPr>
            <a:xfrm>
              <a:off x="6027298" y="1253277"/>
              <a:ext cx="1845128" cy="1080000"/>
            </a:xfrm>
            <a:prstGeom prst="cube">
              <a:avLst/>
            </a:prstGeom>
            <a:solidFill>
              <a:srgbClr val="FFCC66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Text Box 14"/>
            <p:cNvSpPr txBox="1">
              <a:spLocks noChangeArrowheads="1"/>
            </p:cNvSpPr>
            <p:nvPr/>
          </p:nvSpPr>
          <p:spPr bwMode="auto">
            <a:xfrm>
              <a:off x="6076311" y="1600112"/>
              <a:ext cx="14760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fr-FR" sz="2000" b="1" dirty="0" smtClean="0">
                  <a:latin typeface="Comic Sans MS" pitchFamily="66" charset="0"/>
                </a:rPr>
                <a:t>Central services</a:t>
              </a:r>
              <a:endParaRPr lang="fr-FR" sz="2000" b="1" dirty="0">
                <a:latin typeface="Comic Sans MS" pitchFamily="66" charset="0"/>
              </a:endParaRPr>
            </a:p>
          </p:txBody>
        </p:sp>
        <p:sp>
          <p:nvSpPr>
            <p:cNvPr id="91" name="Line 8"/>
            <p:cNvSpPr>
              <a:spLocks noChangeShapeType="1"/>
            </p:cNvSpPr>
            <p:nvPr/>
          </p:nvSpPr>
          <p:spPr bwMode="auto">
            <a:xfrm>
              <a:off x="6789495" y="2357160"/>
              <a:ext cx="1588" cy="540000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4" name="Rectangle à coins arrondis 93"/>
          <p:cNvSpPr/>
          <p:nvPr/>
        </p:nvSpPr>
        <p:spPr>
          <a:xfrm>
            <a:off x="1188442" y="749734"/>
            <a:ext cx="2330175" cy="444843"/>
          </a:xfrm>
          <a:prstGeom prst="wedgeRoundRectCallout">
            <a:avLst>
              <a:gd name="adj1" fmla="val -25583"/>
              <a:gd name="adj2" fmla="val 207980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sz="2000" dirty="0" smtClean="0">
                <a:solidFill>
                  <a:srgbClr val="003366"/>
                </a:solidFill>
              </a:rPr>
              <a:t>35 </a:t>
            </a:r>
            <a:r>
              <a:rPr lang="en-US" sz="2000" dirty="0" err="1" smtClean="0">
                <a:solidFill>
                  <a:srgbClr val="003366"/>
                </a:solidFill>
              </a:rPr>
              <a:t>Synoptics</a:t>
            </a:r>
            <a:endParaRPr lang="en-US" sz="2000" dirty="0"/>
          </a:p>
        </p:txBody>
      </p:sp>
      <p:sp>
        <p:nvSpPr>
          <p:cNvPr id="96" name="Rectangle à coins arrondis 95"/>
          <p:cNvSpPr/>
          <p:nvPr/>
        </p:nvSpPr>
        <p:spPr>
          <a:xfrm>
            <a:off x="3639313" y="768096"/>
            <a:ext cx="3072384" cy="365760"/>
          </a:xfrm>
          <a:prstGeom prst="wedgeRoundRectCallout">
            <a:avLst>
              <a:gd name="adj1" fmla="val -31204"/>
              <a:gd name="adj2" fmla="val 205410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sz="2000" dirty="0" smtClean="0">
                <a:solidFill>
                  <a:srgbClr val="003366"/>
                </a:solidFill>
              </a:rPr>
              <a:t>30 Tuning applications</a:t>
            </a:r>
          </a:p>
        </p:txBody>
      </p:sp>
      <p:sp>
        <p:nvSpPr>
          <p:cNvPr id="97" name="Rectangle à coins arrondis 96"/>
          <p:cNvSpPr/>
          <p:nvPr/>
        </p:nvSpPr>
        <p:spPr>
          <a:xfrm>
            <a:off x="7249275" y="731520"/>
            <a:ext cx="1659947" cy="455038"/>
          </a:xfrm>
          <a:prstGeom prst="wedgeRoundRectCallout">
            <a:avLst>
              <a:gd name="adj1" fmla="val -59198"/>
              <a:gd name="adj2" fmla="val 16961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sz="2000" dirty="0" smtClean="0">
                <a:solidFill>
                  <a:srgbClr val="003366"/>
                </a:solidFill>
              </a:rPr>
              <a:t>10 Services</a:t>
            </a:r>
          </a:p>
        </p:txBody>
      </p:sp>
      <p:sp>
        <p:nvSpPr>
          <p:cNvPr id="101" name="Rectangle à coins arrondis 100"/>
          <p:cNvSpPr/>
          <p:nvPr/>
        </p:nvSpPr>
        <p:spPr>
          <a:xfrm>
            <a:off x="362236" y="2950383"/>
            <a:ext cx="1902962" cy="444843"/>
          </a:xfrm>
          <a:prstGeom prst="wedgeRoundRectCallout">
            <a:avLst>
              <a:gd name="adj1" fmla="val -4660"/>
              <a:gd name="adj2" fmla="val 189994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fr-FR" sz="2000" dirty="0" smtClean="0">
                <a:solidFill>
                  <a:srgbClr val="003366"/>
                </a:solidFill>
              </a:rPr>
              <a:t>20 </a:t>
            </a:r>
            <a:r>
              <a:rPr lang="fr-FR" sz="2000" dirty="0" err="1" smtClean="0">
                <a:solidFill>
                  <a:srgbClr val="003366"/>
                </a:solidFill>
              </a:rPr>
              <a:t>IOCs</a:t>
            </a:r>
            <a:endParaRPr lang="fr-FR" sz="2000" dirty="0" smtClean="0">
              <a:solidFill>
                <a:srgbClr val="003366"/>
              </a:solidFill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2789206" y="2931333"/>
            <a:ext cx="1902962" cy="444843"/>
          </a:xfrm>
          <a:prstGeom prst="wedgeRoundRectCallout">
            <a:avLst>
              <a:gd name="adj1" fmla="val -31689"/>
              <a:gd name="adj2" fmla="val 200272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fr-FR" sz="2000" dirty="0" smtClean="0">
                <a:solidFill>
                  <a:srgbClr val="003366"/>
                </a:solidFill>
              </a:rPr>
              <a:t>10 Drivers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3390900" y="6038850"/>
            <a:ext cx="2676525" cy="585491"/>
          </a:xfrm>
          <a:prstGeom prst="wedgeRoundRectCallout">
            <a:avLst>
              <a:gd name="adj1" fmla="val -25309"/>
              <a:gd name="adj2" fmla="val 2041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sz="2400" dirty="0" smtClean="0">
                <a:solidFill>
                  <a:srgbClr val="C00000"/>
                </a:solidFill>
              </a:rPr>
              <a:t>~1500 equipment</a:t>
            </a:r>
          </a:p>
        </p:txBody>
      </p:sp>
    </p:spTree>
    <p:custDataLst>
      <p:tags r:id="rId1"/>
    </p:custDataLst>
  </p:cSld>
  <p:clrMapOvr>
    <a:masterClrMapping/>
  </p:clrMapOvr>
  <p:transition advTm="39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6" grpId="0" animBg="1"/>
      <p:bldP spid="97" grpId="0" animBg="1"/>
      <p:bldP spid="101" grpId="0" animBg="1"/>
      <p:bldP spid="43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7|1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3.4|13.9|4.7|33.6|10.8|14.2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"/>
</p:tagLst>
</file>

<file path=ppt/theme/theme1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152012</TotalTime>
  <Words>4158</Words>
  <Application>Microsoft Office PowerPoint</Application>
  <PresentationFormat>Affichage à l'écran (4:3)</PresentationFormat>
  <Paragraphs>575</Paragraphs>
  <Slides>27</Slides>
  <Notes>27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Comic Sans MS</vt:lpstr>
      <vt:lpstr>Wingdings</vt:lpstr>
      <vt:lpstr>ＭＳ Ｐゴシック</vt:lpstr>
      <vt:lpstr>Conception personnalisée</vt:lpstr>
      <vt:lpstr>Acrobat Document</vt:lpstr>
      <vt:lpstr>Setting the Spiral2 control system for the  on-going commissioning</vt:lpstr>
      <vt:lpstr>Outline</vt:lpstr>
      <vt:lpstr>Spiral2 : a new Rare Ion Beam facility</vt:lpstr>
      <vt:lpstr>Diapositive 4</vt:lpstr>
      <vt:lpstr>Spiral2 : building constructions …</vt:lpstr>
      <vt:lpstr>Spiral2  : ... along with the process installation</vt:lpstr>
      <vt:lpstr>Spiral2  : and what about the control system ?  </vt:lpstr>
      <vt:lpstr>Diapositive 8</vt:lpstr>
      <vt:lpstr>Control system : deliverables</vt:lpstr>
      <vt:lpstr>Control system : shared platform</vt:lpstr>
      <vt:lpstr>Infrastructure : central services</vt:lpstr>
      <vt:lpstr>Diapositive 12</vt:lpstr>
      <vt:lpstr>Process</vt:lpstr>
      <vt:lpstr>Infrastructure : machine settings management</vt:lpstr>
      <vt:lpstr>Sources and LEBTs : sources control</vt:lpstr>
      <vt:lpstr>Sources and LEBTs : integration of devices</vt:lpstr>
      <vt:lpstr>From RFQ to HEBT : Beam diagnostics</vt:lpstr>
      <vt:lpstr>From RFQ to HEBT : beam dump activation monitoring</vt:lpstr>
      <vt:lpstr>Diapositive 19</vt:lpstr>
      <vt:lpstr>CSSop</vt:lpstr>
      <vt:lpstr>CSSop :Synoptique view</vt:lpstr>
      <vt:lpstr>CSSop :Synoptique view</vt:lpstr>
      <vt:lpstr>CSSdev</vt:lpstr>
      <vt:lpstr>Diapositive 24</vt:lpstr>
      <vt:lpstr>Integration : work flow</vt:lpstr>
      <vt:lpstr>Conclusion : and now ?</vt:lpstr>
      <vt:lpstr>         Thanks for your attention !    </vt:lpstr>
    </vt:vector>
  </TitlesOfParts>
  <Company>GANIL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Perret-Gatel</dc:creator>
  <cp:lastModifiedBy>lecorche</cp:lastModifiedBy>
  <cp:revision>3184</cp:revision>
  <dcterms:created xsi:type="dcterms:W3CDTF">2006-08-29T11:50:06Z</dcterms:created>
  <dcterms:modified xsi:type="dcterms:W3CDTF">2014-10-20T21:06:48Z</dcterms:modified>
</cp:coreProperties>
</file>